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 id="270" r:id="rId15"/>
    <p:sldId id="271" r:id="rId16"/>
    <p:sldId id="272" r:id="rId17"/>
    <p:sldId id="26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6/11/2019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Blue Bell Aquatic Center</a:t>
            </a:r>
            <a:endParaRPr lang="en-US" dirty="0"/>
          </a:p>
        </p:txBody>
      </p:sp>
      <p:sp>
        <p:nvSpPr>
          <p:cNvPr id="3" name="Subtitle 2"/>
          <p:cNvSpPr>
            <a:spLocks noGrp="1"/>
          </p:cNvSpPr>
          <p:nvPr>
            <p:ph type="subTitle" idx="1"/>
          </p:nvPr>
        </p:nvSpPr>
        <p:spPr/>
        <p:txBody>
          <a:bodyPr/>
          <a:lstStyle/>
          <a:p>
            <a:r>
              <a:rPr lang="en-US" dirty="0" smtClean="0"/>
              <a:t>Future Needs of the </a:t>
            </a:r>
            <a:r>
              <a:rPr lang="en-US" dirty="0" smtClean="0"/>
              <a:t>BBAC</a:t>
            </a:r>
            <a:endParaRPr lang="en-US" dirty="0"/>
          </a:p>
        </p:txBody>
      </p:sp>
    </p:spTree>
    <p:extLst>
      <p:ext uri="{BB962C8B-B14F-4D97-AF65-F5344CB8AC3E}">
        <p14:creationId xmlns:p14="http://schemas.microsoft.com/office/powerpoint/2010/main" val="1542887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Phase II</a:t>
            </a:r>
            <a:endParaRPr lang="en-US" dirty="0"/>
          </a:p>
        </p:txBody>
      </p:sp>
      <p:sp>
        <p:nvSpPr>
          <p:cNvPr id="3" name="TextBox 2"/>
          <p:cNvSpPr txBox="1"/>
          <p:nvPr/>
        </p:nvSpPr>
        <p:spPr>
          <a:xfrm>
            <a:off x="1128882" y="1450427"/>
            <a:ext cx="7693572" cy="3554819"/>
          </a:xfrm>
          <a:prstGeom prst="rect">
            <a:avLst/>
          </a:prstGeom>
          <a:noFill/>
        </p:spPr>
        <p:txBody>
          <a:bodyPr wrap="square" rtlCol="0">
            <a:spAutoFit/>
          </a:bodyPr>
          <a:lstStyle/>
          <a:p>
            <a:endParaRPr lang="en-US" dirty="0"/>
          </a:p>
          <a:p>
            <a:pPr>
              <a:lnSpc>
                <a:spcPct val="150000"/>
              </a:lnSpc>
            </a:pPr>
            <a:r>
              <a:rPr lang="en-US" b="1" dirty="0">
                <a:solidFill>
                  <a:srgbClr val="0070C0"/>
                </a:solidFill>
              </a:rPr>
              <a:t>Building Phase II </a:t>
            </a:r>
            <a:r>
              <a:rPr lang="en-US" dirty="0"/>
              <a:t>or </a:t>
            </a:r>
            <a:r>
              <a:rPr lang="en-US" dirty="0" smtClean="0">
                <a:solidFill>
                  <a:srgbClr val="0070C0"/>
                </a:solidFill>
              </a:rPr>
              <a:t>P</a:t>
            </a:r>
            <a:r>
              <a:rPr lang="en-US" b="1" dirty="0" smtClean="0">
                <a:solidFill>
                  <a:srgbClr val="0070C0"/>
                </a:solidFill>
              </a:rPr>
              <a:t>arts </a:t>
            </a:r>
            <a:r>
              <a:rPr lang="en-US" b="1" dirty="0">
                <a:solidFill>
                  <a:srgbClr val="0070C0"/>
                </a:solidFill>
              </a:rPr>
              <a:t>of Phase II</a:t>
            </a:r>
            <a:r>
              <a:rPr lang="en-US" dirty="0"/>
              <a:t> such as the Recreation Center with Indoor Basketball Courts, </a:t>
            </a:r>
            <a:r>
              <a:rPr lang="en-US" dirty="0" err="1" smtClean="0"/>
              <a:t>Racketball</a:t>
            </a:r>
            <a:r>
              <a:rPr lang="en-US" dirty="0" smtClean="0"/>
              <a:t> </a:t>
            </a:r>
            <a:r>
              <a:rPr lang="en-US" dirty="0"/>
              <a:t>Courts, Cardio Machines, Sauna, additional restrooms, handicap parking, possibly a new water feature for the leisure pool area. </a:t>
            </a:r>
            <a:endParaRPr lang="en-US" dirty="0" smtClean="0"/>
          </a:p>
          <a:p>
            <a:pPr lvl="1">
              <a:lnSpc>
                <a:spcPct val="150000"/>
              </a:lnSpc>
            </a:pPr>
            <a:r>
              <a:rPr lang="en-US" dirty="0" smtClean="0"/>
              <a:t>o </a:t>
            </a:r>
            <a:r>
              <a:rPr lang="en-US" dirty="0"/>
              <a:t>Splash Pad </a:t>
            </a:r>
          </a:p>
          <a:p>
            <a:pPr lvl="1">
              <a:lnSpc>
                <a:spcPct val="150000"/>
              </a:lnSpc>
            </a:pPr>
            <a:r>
              <a:rPr lang="en-US" dirty="0"/>
              <a:t>o Flow Rider </a:t>
            </a:r>
          </a:p>
          <a:p>
            <a:pPr lvl="1">
              <a:lnSpc>
                <a:spcPct val="150000"/>
              </a:lnSpc>
            </a:pPr>
            <a:r>
              <a:rPr lang="en-US" dirty="0"/>
              <a:t>o Additional Free-Standing Slides </a:t>
            </a:r>
          </a:p>
          <a:p>
            <a:endParaRPr lang="en-US" dirty="0"/>
          </a:p>
        </p:txBody>
      </p:sp>
    </p:spTree>
    <p:extLst>
      <p:ext uri="{BB962C8B-B14F-4D97-AF65-F5344CB8AC3E}">
        <p14:creationId xmlns:p14="http://schemas.microsoft.com/office/powerpoint/2010/main" val="1699186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57477" y="-950458"/>
            <a:ext cx="9152868" cy="6098437"/>
          </a:xfrm>
          <a:prstGeom prst="rect">
            <a:avLst/>
          </a:prstGeom>
        </p:spPr>
      </p:pic>
      <p:sp>
        <p:nvSpPr>
          <p:cNvPr id="6" name="Rectangle 5"/>
          <p:cNvSpPr/>
          <p:nvPr/>
        </p:nvSpPr>
        <p:spPr>
          <a:xfrm>
            <a:off x="4435365" y="346842"/>
            <a:ext cx="1219201" cy="7357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n w="0"/>
                <a:solidFill>
                  <a:schemeClr val="tx1"/>
                </a:solidFill>
                <a:effectLst>
                  <a:outerShdw blurRad="38100" dist="19050" dir="2700000" algn="tl" rotWithShape="0">
                    <a:schemeClr val="dk1">
                      <a:alpha val="40000"/>
                    </a:schemeClr>
                  </a:outerShdw>
                </a:effectLst>
              </a:rPr>
              <a:t>Women’s Locker Room</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6253654" y="346842"/>
            <a:ext cx="1219201" cy="7357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n w="0"/>
                <a:solidFill>
                  <a:schemeClr val="tx1"/>
                </a:solidFill>
                <a:effectLst>
                  <a:outerShdw blurRad="38100" dist="19050" dir="2700000" algn="tl" rotWithShape="0">
                    <a:schemeClr val="dk1">
                      <a:alpha val="40000"/>
                    </a:schemeClr>
                  </a:outerShdw>
                </a:effectLst>
              </a:rPr>
              <a:t>Men’s Locker Room</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4645572" y="1555531"/>
            <a:ext cx="2711669" cy="212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Competition Pool</a:t>
            </a:r>
            <a:endParaRPr lang="en-US"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7767145" y="1912883"/>
            <a:ext cx="1524000" cy="1334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Therapy </a:t>
            </a:r>
          </a:p>
          <a:p>
            <a:pPr algn="ctr"/>
            <a:r>
              <a:rPr lang="en-US" dirty="0" smtClean="0">
                <a:ln w="0"/>
                <a:solidFill>
                  <a:schemeClr val="tx1"/>
                </a:solidFill>
                <a:effectLst>
                  <a:outerShdw blurRad="38100" dist="19050" dir="2700000" algn="tl" rotWithShape="0">
                    <a:schemeClr val="dk1">
                      <a:alpha val="40000"/>
                    </a:schemeClr>
                  </a:outerShdw>
                </a:effectLst>
              </a:rPr>
              <a:t>Pool</a:t>
            </a:r>
            <a:endParaRPr lang="en-US" dirty="0">
              <a:ln w="0"/>
              <a:solidFill>
                <a:schemeClr val="tx1"/>
              </a:solidFill>
              <a:effectLst>
                <a:outerShdw blurRad="38100" dist="19050" dir="2700000" algn="tl" rotWithShape="0">
                  <a:schemeClr val="dk1">
                    <a:alpha val="40000"/>
                  </a:schemeClr>
                </a:outerShdw>
              </a:effectLst>
            </a:endParaRPr>
          </a:p>
        </p:txBody>
      </p:sp>
      <p:sp>
        <p:nvSpPr>
          <p:cNvPr id="10" name="Oval 9"/>
          <p:cNvSpPr/>
          <p:nvPr/>
        </p:nvSpPr>
        <p:spPr>
          <a:xfrm>
            <a:off x="2343807" y="1986455"/>
            <a:ext cx="1355833" cy="126124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Park Central</a:t>
            </a:r>
            <a:endParaRPr lang="en-US"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2848303" y="3949261"/>
            <a:ext cx="1292773" cy="76883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n w="0"/>
                <a:solidFill>
                  <a:schemeClr val="tx1"/>
                </a:solidFill>
                <a:effectLst>
                  <a:outerShdw blurRad="38100" dist="19050" dir="2700000" algn="tl" rotWithShape="0">
                    <a:schemeClr val="dk1">
                      <a:alpha val="40000"/>
                    </a:schemeClr>
                  </a:outerShdw>
                </a:effectLst>
              </a:rPr>
              <a:t>Storage/ Conference Room</a:t>
            </a:r>
            <a:endParaRPr lang="en-US" sz="160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2848301" y="4718098"/>
            <a:ext cx="1292773" cy="693684"/>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smtClean="0">
                <a:ln w="0"/>
                <a:solidFill>
                  <a:schemeClr val="tx1"/>
                </a:solidFill>
                <a:effectLst>
                  <a:outerShdw blurRad="38100" dist="19050" dir="2700000" algn="tl" rotWithShape="0">
                    <a:schemeClr val="dk1">
                      <a:alpha val="40000"/>
                    </a:schemeClr>
                  </a:outerShdw>
                </a:effectLst>
              </a:rPr>
              <a:t>Racketball</a:t>
            </a:r>
            <a:r>
              <a:rPr lang="en-US" sz="1100" dirty="0" smtClean="0">
                <a:ln w="0"/>
                <a:solidFill>
                  <a:schemeClr val="tx1"/>
                </a:solidFill>
                <a:effectLst>
                  <a:outerShdw blurRad="38100" dist="19050" dir="2700000" algn="tl" rotWithShape="0">
                    <a:schemeClr val="dk1">
                      <a:alpha val="40000"/>
                    </a:schemeClr>
                  </a:outerShdw>
                </a:effectLst>
              </a:rPr>
              <a:t> </a:t>
            </a:r>
            <a:r>
              <a:rPr lang="en-US" sz="1100" dirty="0" smtClean="0">
                <a:ln w="0"/>
                <a:solidFill>
                  <a:schemeClr val="tx1"/>
                </a:solidFill>
                <a:effectLst>
                  <a:outerShdw blurRad="38100" dist="19050" dir="2700000" algn="tl" rotWithShape="0">
                    <a:schemeClr val="dk1">
                      <a:alpha val="40000"/>
                    </a:schemeClr>
                  </a:outerShdw>
                </a:effectLst>
              </a:rPr>
              <a:t>/ Indoor </a:t>
            </a:r>
            <a:r>
              <a:rPr lang="en-US" sz="1100" dirty="0" err="1" smtClean="0">
                <a:ln w="0"/>
                <a:solidFill>
                  <a:schemeClr val="tx1"/>
                </a:solidFill>
                <a:effectLst>
                  <a:outerShdw blurRad="38100" dist="19050" dir="2700000" algn="tl" rotWithShape="0">
                    <a:schemeClr val="dk1">
                      <a:alpha val="40000"/>
                    </a:schemeClr>
                  </a:outerShdw>
                </a:effectLst>
              </a:rPr>
              <a:t>Pickleball</a:t>
            </a:r>
            <a:r>
              <a:rPr lang="en-US" sz="1100" dirty="0" smtClean="0">
                <a:ln w="0"/>
                <a:solidFill>
                  <a:schemeClr val="tx1"/>
                </a:solidFill>
                <a:effectLst>
                  <a:outerShdw blurRad="38100" dist="19050" dir="2700000" algn="tl" rotWithShape="0">
                    <a:schemeClr val="dk1">
                      <a:alpha val="40000"/>
                    </a:schemeClr>
                  </a:outerShdw>
                </a:effectLst>
              </a:rPr>
              <a:t> </a:t>
            </a:r>
            <a:r>
              <a:rPr lang="en-US" sz="1100" dirty="0" smtClean="0">
                <a:ln w="0"/>
                <a:solidFill>
                  <a:schemeClr val="tx1"/>
                </a:solidFill>
                <a:effectLst>
                  <a:outerShdw blurRad="38100" dist="19050" dir="2700000" algn="tl" rotWithShape="0">
                    <a:schemeClr val="dk1">
                      <a:alpha val="40000"/>
                    </a:schemeClr>
                  </a:outerShdw>
                </a:effectLst>
              </a:rPr>
              <a:t>Courts </a:t>
            </a:r>
          </a:p>
          <a:p>
            <a:pPr algn="ctr"/>
            <a:r>
              <a:rPr lang="en-US" sz="1050" dirty="0" smtClean="0">
                <a:ln w="0"/>
                <a:solidFill>
                  <a:schemeClr val="tx1"/>
                </a:solidFill>
                <a:effectLst>
                  <a:outerShdw blurRad="38100" dist="19050" dir="2700000" algn="tl" rotWithShape="0">
                    <a:schemeClr val="dk1">
                      <a:alpha val="40000"/>
                    </a:schemeClr>
                  </a:outerShdw>
                </a:effectLst>
              </a:rPr>
              <a:t>(20 x40 </a:t>
            </a:r>
            <a:r>
              <a:rPr lang="en-US" sz="1050" dirty="0" err="1" smtClean="0">
                <a:ln w="0"/>
                <a:solidFill>
                  <a:schemeClr val="tx1"/>
                </a:solidFill>
                <a:effectLst>
                  <a:outerShdw blurRad="38100" dist="19050" dir="2700000" algn="tl" rotWithShape="0">
                    <a:schemeClr val="dk1">
                      <a:alpha val="40000"/>
                    </a:schemeClr>
                  </a:outerShdw>
                </a:effectLst>
              </a:rPr>
              <a:t>ft</a:t>
            </a:r>
            <a:r>
              <a:rPr lang="en-US" sz="1050" dirty="0" smtClean="0">
                <a:ln w="0"/>
                <a:solidFill>
                  <a:schemeClr val="tx1"/>
                </a:solidFill>
                <a:effectLst>
                  <a:outerShdw blurRad="38100" dist="19050" dir="2700000" algn="tl" rotWithShape="0">
                    <a:schemeClr val="dk1">
                      <a:alpha val="40000"/>
                    </a:schemeClr>
                  </a:outerShdw>
                </a:effectLst>
              </a:rPr>
              <a:t>)</a:t>
            </a:r>
            <a:endParaRPr lang="en-US" sz="105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2848301" y="5409690"/>
            <a:ext cx="1292773" cy="71574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smtClean="0">
                <a:ln w="0"/>
                <a:solidFill>
                  <a:schemeClr val="tx1"/>
                </a:solidFill>
                <a:effectLst>
                  <a:outerShdw blurRad="38100" dist="19050" dir="2700000" algn="tl" rotWithShape="0">
                    <a:schemeClr val="dk1">
                      <a:alpha val="40000"/>
                    </a:schemeClr>
                  </a:outerShdw>
                </a:effectLst>
              </a:rPr>
              <a:t>Racketball</a:t>
            </a:r>
            <a:r>
              <a:rPr lang="en-US" sz="1050" dirty="0" smtClean="0">
                <a:ln w="0"/>
                <a:solidFill>
                  <a:schemeClr val="tx1"/>
                </a:solidFill>
                <a:effectLst>
                  <a:outerShdw blurRad="38100" dist="19050" dir="2700000" algn="tl" rotWithShape="0">
                    <a:schemeClr val="dk1">
                      <a:alpha val="40000"/>
                    </a:schemeClr>
                  </a:outerShdw>
                </a:effectLst>
              </a:rPr>
              <a:t> </a:t>
            </a:r>
            <a:r>
              <a:rPr lang="en-US" sz="1050" dirty="0">
                <a:ln w="0"/>
                <a:solidFill>
                  <a:schemeClr val="tx1"/>
                </a:solidFill>
                <a:effectLst>
                  <a:outerShdw blurRad="38100" dist="19050" dir="2700000" algn="tl" rotWithShape="0">
                    <a:schemeClr val="dk1">
                      <a:alpha val="40000"/>
                    </a:schemeClr>
                  </a:outerShdw>
                </a:effectLst>
              </a:rPr>
              <a:t>/ Indoor </a:t>
            </a:r>
            <a:r>
              <a:rPr lang="en-US" sz="1050" dirty="0" err="1" smtClean="0">
                <a:ln w="0"/>
                <a:solidFill>
                  <a:schemeClr val="tx1"/>
                </a:solidFill>
                <a:effectLst>
                  <a:outerShdw blurRad="38100" dist="19050" dir="2700000" algn="tl" rotWithShape="0">
                    <a:schemeClr val="dk1">
                      <a:alpha val="40000"/>
                    </a:schemeClr>
                  </a:outerShdw>
                </a:effectLst>
              </a:rPr>
              <a:t>Pickleball</a:t>
            </a:r>
            <a:r>
              <a:rPr lang="en-US" sz="1050" dirty="0" smtClean="0">
                <a:ln w="0"/>
                <a:solidFill>
                  <a:schemeClr val="tx1"/>
                </a:solidFill>
                <a:effectLst>
                  <a:outerShdw blurRad="38100" dist="19050" dir="2700000" algn="tl" rotWithShape="0">
                    <a:schemeClr val="dk1">
                      <a:alpha val="40000"/>
                    </a:schemeClr>
                  </a:outerShdw>
                </a:effectLst>
              </a:rPr>
              <a:t> </a:t>
            </a:r>
            <a:r>
              <a:rPr lang="en-US" sz="1050" dirty="0">
                <a:ln w="0"/>
                <a:solidFill>
                  <a:schemeClr val="tx1"/>
                </a:solidFill>
                <a:effectLst>
                  <a:outerShdw blurRad="38100" dist="19050" dir="2700000" algn="tl" rotWithShape="0">
                    <a:schemeClr val="dk1">
                      <a:alpha val="40000"/>
                    </a:schemeClr>
                  </a:outerShdw>
                </a:effectLst>
              </a:rPr>
              <a:t>Courts </a:t>
            </a:r>
          </a:p>
          <a:p>
            <a:pPr algn="ctr"/>
            <a:r>
              <a:rPr lang="en-US" sz="1000" dirty="0">
                <a:ln w="0"/>
                <a:solidFill>
                  <a:schemeClr val="tx1"/>
                </a:solidFill>
                <a:effectLst>
                  <a:outerShdw blurRad="38100" dist="19050" dir="2700000" algn="tl" rotWithShape="0">
                    <a:schemeClr val="dk1">
                      <a:alpha val="40000"/>
                    </a:schemeClr>
                  </a:outerShdw>
                </a:effectLst>
              </a:rPr>
              <a:t>(20 x40 </a:t>
            </a:r>
            <a:r>
              <a:rPr lang="en-US" sz="1000" dirty="0" err="1">
                <a:ln w="0"/>
                <a:solidFill>
                  <a:schemeClr val="tx1"/>
                </a:solidFill>
                <a:effectLst>
                  <a:outerShdw blurRad="38100" dist="19050" dir="2700000" algn="tl" rotWithShape="0">
                    <a:schemeClr val="dk1">
                      <a:alpha val="40000"/>
                    </a:schemeClr>
                  </a:outerShdw>
                </a:effectLst>
              </a:rPr>
              <a:t>ft</a:t>
            </a:r>
            <a:r>
              <a:rPr lang="en-US" sz="1000" dirty="0">
                <a:ln w="0"/>
                <a:solidFill>
                  <a:schemeClr val="tx1"/>
                </a:solidFill>
                <a:effectLst>
                  <a:outerShdw blurRad="38100" dist="19050" dir="2700000" algn="tl" rotWithShape="0">
                    <a:schemeClr val="dk1">
                      <a:alpha val="40000"/>
                    </a:schemeClr>
                  </a:outerShdw>
                </a:effectLst>
              </a:rPr>
              <a:t>)</a:t>
            </a:r>
          </a:p>
        </p:txBody>
      </p:sp>
      <p:sp>
        <p:nvSpPr>
          <p:cNvPr id="14" name="Rectangle 13"/>
          <p:cNvSpPr/>
          <p:nvPr/>
        </p:nvSpPr>
        <p:spPr>
          <a:xfrm>
            <a:off x="4162097" y="3951891"/>
            <a:ext cx="273268" cy="285672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35365" y="3951890"/>
            <a:ext cx="809297" cy="70419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Office</a:t>
            </a:r>
            <a:endParaRPr lang="en-US" dirty="0">
              <a:ln w="0"/>
              <a:solidFill>
                <a:schemeClr val="tx1"/>
              </a:solidFill>
              <a:effectLst>
                <a:outerShdw blurRad="38100" dist="19050" dir="2700000" algn="tl" rotWithShape="0">
                  <a:schemeClr val="dk1">
                    <a:alpha val="40000"/>
                  </a:schemeClr>
                </a:outerShdw>
              </a:effectLst>
            </a:endParaRPr>
          </a:p>
        </p:txBody>
      </p:sp>
      <p:sp>
        <p:nvSpPr>
          <p:cNvPr id="16" name="Rectangle 15"/>
          <p:cNvSpPr/>
          <p:nvPr/>
        </p:nvSpPr>
        <p:spPr>
          <a:xfrm>
            <a:off x="5244662" y="3953280"/>
            <a:ext cx="4130566" cy="2835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n w="0"/>
                <a:solidFill>
                  <a:schemeClr val="tx1"/>
                </a:solidFill>
                <a:effectLst>
                  <a:outerShdw blurRad="38100" dist="19050" dir="2700000" algn="tl" rotWithShape="0">
                    <a:schemeClr val="dk1">
                      <a:alpha val="40000"/>
                    </a:schemeClr>
                  </a:outerShdw>
                </a:effectLst>
              </a:rPr>
              <a:t>Outdoor Lap/Recreation Pool </a:t>
            </a:r>
          </a:p>
          <a:p>
            <a:pPr algn="ctr"/>
            <a:r>
              <a:rPr lang="en-US" dirty="0" smtClean="0">
                <a:ln w="0"/>
                <a:solidFill>
                  <a:schemeClr val="tx1"/>
                </a:solidFill>
                <a:effectLst>
                  <a:outerShdw blurRad="38100" dist="19050" dir="2700000" algn="tl" rotWithShape="0">
                    <a:schemeClr val="dk1">
                      <a:alpha val="40000"/>
                    </a:schemeClr>
                  </a:outerShdw>
                </a:effectLst>
              </a:rPr>
              <a:t>8 lanes</a:t>
            </a:r>
          </a:p>
          <a:p>
            <a:pPr algn="ctr"/>
            <a:r>
              <a:rPr lang="en-US" dirty="0" smtClean="0">
                <a:ln w="0"/>
                <a:solidFill>
                  <a:schemeClr val="tx1"/>
                </a:solidFill>
                <a:effectLst>
                  <a:outerShdw blurRad="38100" dist="19050" dir="2700000" algn="tl" rotWithShape="0">
                    <a:schemeClr val="dk1">
                      <a:alpha val="40000"/>
                    </a:schemeClr>
                  </a:outerShdw>
                </a:effectLst>
              </a:rPr>
              <a:t>3 </a:t>
            </a:r>
            <a:r>
              <a:rPr lang="en-US" dirty="0" err="1" smtClean="0">
                <a:ln w="0"/>
                <a:solidFill>
                  <a:schemeClr val="tx1"/>
                </a:solidFill>
                <a:effectLst>
                  <a:outerShdw blurRad="38100" dist="19050" dir="2700000" algn="tl" rotWithShape="0">
                    <a:schemeClr val="dk1">
                      <a:alpha val="40000"/>
                    </a:schemeClr>
                  </a:outerShdw>
                </a:effectLst>
              </a:rPr>
              <a:t>ft</a:t>
            </a:r>
            <a:r>
              <a:rPr lang="en-US" dirty="0" smtClean="0">
                <a:ln w="0"/>
                <a:solidFill>
                  <a:schemeClr val="tx1"/>
                </a:solidFill>
                <a:effectLst>
                  <a:outerShdw blurRad="38100" dist="19050" dir="2700000" algn="tl" rotWithShape="0">
                    <a:schemeClr val="dk1">
                      <a:alpha val="40000"/>
                    </a:schemeClr>
                  </a:outerShdw>
                </a:effectLst>
              </a:rPr>
              <a:t> - 10 </a:t>
            </a:r>
            <a:r>
              <a:rPr lang="en-US" dirty="0" err="1" smtClean="0">
                <a:ln w="0"/>
                <a:solidFill>
                  <a:schemeClr val="tx1"/>
                </a:solidFill>
                <a:effectLst>
                  <a:outerShdw blurRad="38100" dist="19050" dir="2700000" algn="tl" rotWithShape="0">
                    <a:schemeClr val="dk1">
                      <a:alpha val="40000"/>
                    </a:schemeClr>
                  </a:outerShdw>
                </a:effectLst>
              </a:rPr>
              <a:t>ft</a:t>
            </a:r>
            <a:r>
              <a:rPr lang="en-US" dirty="0" smtClean="0">
                <a:ln w="0"/>
                <a:solidFill>
                  <a:schemeClr val="tx1"/>
                </a:solidFill>
                <a:effectLst>
                  <a:outerShdw blurRad="38100" dist="19050" dir="2700000" algn="tl" rotWithShape="0">
                    <a:schemeClr val="dk1">
                      <a:alpha val="40000"/>
                    </a:schemeClr>
                  </a:outerShdw>
                </a:effectLst>
              </a:rPr>
              <a:t> water depth</a:t>
            </a:r>
          </a:p>
          <a:p>
            <a:pPr algn="ctr"/>
            <a:endParaRPr lang="en-US" dirty="0" smtClean="0">
              <a:ln w="0"/>
              <a:solidFill>
                <a:schemeClr val="tx1"/>
              </a:solidFill>
              <a:effectLst>
                <a:outerShdw blurRad="38100" dist="19050" dir="2700000" algn="tl" rotWithShape="0">
                  <a:schemeClr val="dk1">
                    <a:alpha val="40000"/>
                  </a:schemeClr>
                </a:outerShdw>
              </a:effectLst>
            </a:endParaRPr>
          </a:p>
          <a:p>
            <a:pPr algn="ctr"/>
            <a:r>
              <a:rPr lang="en-US" sz="1400" dirty="0" smtClean="0">
                <a:ln w="0"/>
                <a:solidFill>
                  <a:schemeClr val="tx1"/>
                </a:solidFill>
                <a:effectLst>
                  <a:outerShdw blurRad="38100" dist="19050" dir="2700000" algn="tl" rotWithShape="0">
                    <a:schemeClr val="dk1">
                      <a:alpha val="40000"/>
                    </a:schemeClr>
                  </a:outerShdw>
                </a:effectLst>
              </a:rPr>
              <a:t>Teens/Adult Swimming</a:t>
            </a:r>
          </a:p>
          <a:p>
            <a:pPr algn="ctr"/>
            <a:r>
              <a:rPr lang="en-US" sz="1400" dirty="0" smtClean="0">
                <a:ln w="0"/>
                <a:solidFill>
                  <a:schemeClr val="tx1"/>
                </a:solidFill>
                <a:effectLst>
                  <a:outerShdw blurRad="38100" dist="19050" dir="2700000" algn="tl" rotWithShape="0">
                    <a:schemeClr val="dk1">
                      <a:alpha val="40000"/>
                    </a:schemeClr>
                  </a:outerShdw>
                </a:effectLst>
              </a:rPr>
              <a:t>Swim Teams</a:t>
            </a:r>
          </a:p>
          <a:p>
            <a:pPr algn="ctr"/>
            <a:r>
              <a:rPr lang="en-US" sz="1400" dirty="0" smtClean="0">
                <a:ln w="0"/>
                <a:solidFill>
                  <a:schemeClr val="tx1"/>
                </a:solidFill>
                <a:effectLst>
                  <a:outerShdw blurRad="38100" dist="19050" dir="2700000" algn="tl" rotWithShape="0">
                    <a:schemeClr val="dk1">
                      <a:alpha val="40000"/>
                    </a:schemeClr>
                  </a:outerShdw>
                </a:effectLst>
              </a:rPr>
              <a:t>Sun Deck for sun bathers</a:t>
            </a:r>
          </a:p>
          <a:p>
            <a:pPr algn="ctr"/>
            <a:r>
              <a:rPr lang="en-US" sz="1400" dirty="0" smtClean="0">
                <a:ln w="0"/>
                <a:solidFill>
                  <a:schemeClr val="tx1"/>
                </a:solidFill>
                <a:effectLst>
                  <a:outerShdw blurRad="38100" dist="19050" dir="2700000" algn="tl" rotWithShape="0">
                    <a:schemeClr val="dk1">
                      <a:alpha val="40000"/>
                    </a:schemeClr>
                  </a:outerShdw>
                </a:effectLst>
              </a:rPr>
              <a:t>Aerobic Classes</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a:off x="4435361" y="5338211"/>
            <a:ext cx="819811" cy="14598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ln w="0"/>
                <a:solidFill>
                  <a:schemeClr val="tx1"/>
                </a:solidFill>
                <a:effectLst>
                  <a:outerShdw blurRad="38100" dist="19050" dir="2700000" algn="tl" rotWithShape="0">
                    <a:schemeClr val="dk1">
                      <a:alpha val="40000"/>
                    </a:schemeClr>
                  </a:outerShdw>
                </a:effectLst>
              </a:rPr>
              <a:t>Additional Restroom / Shower</a:t>
            </a:r>
            <a:endParaRPr lang="en-US" sz="1050" dirty="0">
              <a:ln w="0"/>
              <a:solidFill>
                <a:schemeClr val="tx1"/>
              </a:solidFill>
              <a:effectLst>
                <a:outerShdw blurRad="38100" dist="19050" dir="2700000" algn="tl" rotWithShape="0">
                  <a:schemeClr val="dk1">
                    <a:alpha val="40000"/>
                  </a:schemeClr>
                </a:outerShdw>
              </a:effectLst>
            </a:endParaRPr>
          </a:p>
        </p:txBody>
      </p:sp>
      <p:sp>
        <p:nvSpPr>
          <p:cNvPr id="20" name="Rectangle 19"/>
          <p:cNvSpPr/>
          <p:nvPr/>
        </p:nvSpPr>
        <p:spPr>
          <a:xfrm>
            <a:off x="9385737" y="1986455"/>
            <a:ext cx="1124607" cy="480252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Handicap / Staff Parking</a:t>
            </a:r>
            <a:endParaRPr lang="en-US" sz="1400" dirty="0"/>
          </a:p>
        </p:txBody>
      </p:sp>
      <p:sp>
        <p:nvSpPr>
          <p:cNvPr id="21" name="Rectangle 20"/>
          <p:cNvSpPr/>
          <p:nvPr/>
        </p:nvSpPr>
        <p:spPr>
          <a:xfrm>
            <a:off x="4435363" y="4656083"/>
            <a:ext cx="819809" cy="68317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Sauna</a:t>
            </a:r>
            <a:endParaRPr lang="en-US"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2848301" y="6095498"/>
            <a:ext cx="1292773" cy="71574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smtClean="0">
                <a:ln w="0"/>
                <a:solidFill>
                  <a:schemeClr val="tx1"/>
                </a:solidFill>
                <a:effectLst>
                  <a:outerShdw blurRad="38100" dist="19050" dir="2700000" algn="tl" rotWithShape="0">
                    <a:schemeClr val="dk1">
                      <a:alpha val="40000"/>
                    </a:schemeClr>
                  </a:outerShdw>
                </a:effectLst>
              </a:rPr>
              <a:t>Racketball</a:t>
            </a:r>
            <a:r>
              <a:rPr lang="en-US" sz="1100" dirty="0" smtClean="0">
                <a:ln w="0"/>
                <a:solidFill>
                  <a:schemeClr val="tx1"/>
                </a:solidFill>
                <a:effectLst>
                  <a:outerShdw blurRad="38100" dist="19050" dir="2700000" algn="tl" rotWithShape="0">
                    <a:schemeClr val="dk1">
                      <a:alpha val="40000"/>
                    </a:schemeClr>
                  </a:outerShdw>
                </a:effectLst>
              </a:rPr>
              <a:t> </a:t>
            </a:r>
            <a:r>
              <a:rPr lang="en-US" sz="1100" dirty="0">
                <a:ln w="0"/>
                <a:solidFill>
                  <a:schemeClr val="tx1"/>
                </a:solidFill>
                <a:effectLst>
                  <a:outerShdw blurRad="38100" dist="19050" dir="2700000" algn="tl" rotWithShape="0">
                    <a:schemeClr val="dk1">
                      <a:alpha val="40000"/>
                    </a:schemeClr>
                  </a:outerShdw>
                </a:effectLst>
              </a:rPr>
              <a:t>/ Indoor </a:t>
            </a:r>
            <a:r>
              <a:rPr lang="en-US" sz="1100" dirty="0" err="1" smtClean="0">
                <a:ln w="0"/>
                <a:solidFill>
                  <a:schemeClr val="tx1"/>
                </a:solidFill>
                <a:effectLst>
                  <a:outerShdw blurRad="38100" dist="19050" dir="2700000" algn="tl" rotWithShape="0">
                    <a:schemeClr val="dk1">
                      <a:alpha val="40000"/>
                    </a:schemeClr>
                  </a:outerShdw>
                </a:effectLst>
              </a:rPr>
              <a:t>Pickleball</a:t>
            </a:r>
            <a:r>
              <a:rPr lang="en-US" sz="1100" dirty="0" smtClean="0">
                <a:ln w="0"/>
                <a:solidFill>
                  <a:schemeClr val="tx1"/>
                </a:solidFill>
                <a:effectLst>
                  <a:outerShdw blurRad="38100" dist="19050" dir="2700000" algn="tl" rotWithShape="0">
                    <a:schemeClr val="dk1">
                      <a:alpha val="40000"/>
                    </a:schemeClr>
                  </a:outerShdw>
                </a:effectLst>
              </a:rPr>
              <a:t> </a:t>
            </a:r>
            <a:r>
              <a:rPr lang="en-US" sz="1100" dirty="0">
                <a:ln w="0"/>
                <a:solidFill>
                  <a:schemeClr val="tx1"/>
                </a:solidFill>
                <a:effectLst>
                  <a:outerShdw blurRad="38100" dist="19050" dir="2700000" algn="tl" rotWithShape="0">
                    <a:schemeClr val="dk1">
                      <a:alpha val="40000"/>
                    </a:schemeClr>
                  </a:outerShdw>
                </a:effectLst>
              </a:rPr>
              <a:t>Courts </a:t>
            </a:r>
          </a:p>
          <a:p>
            <a:pPr algn="ctr"/>
            <a:r>
              <a:rPr lang="en-US" sz="1050" dirty="0">
                <a:ln w="0"/>
                <a:solidFill>
                  <a:schemeClr val="tx1"/>
                </a:solidFill>
                <a:effectLst>
                  <a:outerShdw blurRad="38100" dist="19050" dir="2700000" algn="tl" rotWithShape="0">
                    <a:schemeClr val="dk1">
                      <a:alpha val="40000"/>
                    </a:schemeClr>
                  </a:outerShdw>
                </a:effectLst>
              </a:rPr>
              <a:t>(20 x40 </a:t>
            </a:r>
            <a:r>
              <a:rPr lang="en-US" sz="1050" dirty="0" err="1">
                <a:ln w="0"/>
                <a:solidFill>
                  <a:schemeClr val="tx1"/>
                </a:solidFill>
                <a:effectLst>
                  <a:outerShdw blurRad="38100" dist="19050" dir="2700000" algn="tl" rotWithShape="0">
                    <a:schemeClr val="dk1">
                      <a:alpha val="40000"/>
                    </a:schemeClr>
                  </a:outerShdw>
                </a:effectLst>
              </a:rPr>
              <a:t>ft</a:t>
            </a:r>
            <a:r>
              <a:rPr lang="en-US" sz="1050" dirty="0">
                <a:ln w="0"/>
                <a:solidFill>
                  <a:schemeClr val="tx1"/>
                </a:solidFill>
                <a:effectLst>
                  <a:outerShdw blurRad="38100" dist="19050" dir="2700000" algn="tl" rotWithShape="0">
                    <a:schemeClr val="dk1">
                      <a:alpha val="40000"/>
                    </a:schemeClr>
                  </a:outerShdw>
                </a:effectLst>
              </a:rPr>
              <a:t>)</a:t>
            </a:r>
          </a:p>
        </p:txBody>
      </p:sp>
      <p:sp>
        <p:nvSpPr>
          <p:cNvPr id="26" name="Rectangle 25"/>
          <p:cNvSpPr/>
          <p:nvPr/>
        </p:nvSpPr>
        <p:spPr>
          <a:xfrm>
            <a:off x="7767145" y="3257127"/>
            <a:ext cx="536028" cy="51430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ln w="0"/>
                <a:solidFill>
                  <a:schemeClr val="tx1"/>
                </a:solidFill>
                <a:effectLst>
                  <a:outerShdw blurRad="38100" dist="19050" dir="2700000" algn="tl" rotWithShape="0">
                    <a:schemeClr val="dk1">
                      <a:alpha val="40000"/>
                    </a:schemeClr>
                  </a:outerShdw>
                </a:effectLst>
              </a:rPr>
              <a:t>Single </a:t>
            </a:r>
            <a:r>
              <a:rPr lang="en-US" sz="600" dirty="0" smtClean="0">
                <a:ln w="0"/>
                <a:solidFill>
                  <a:schemeClr val="tx1"/>
                </a:solidFill>
                <a:effectLst>
                  <a:outerShdw blurRad="38100" dist="19050" dir="2700000" algn="tl" rotWithShape="0">
                    <a:schemeClr val="dk1">
                      <a:alpha val="40000"/>
                    </a:schemeClr>
                  </a:outerShdw>
                </a:effectLst>
              </a:rPr>
              <a:t>restroom</a:t>
            </a:r>
            <a:endParaRPr lang="en-US" sz="600" dirty="0">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8334705" y="3257126"/>
            <a:ext cx="536028" cy="51430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ln w="0"/>
                <a:solidFill>
                  <a:schemeClr val="tx1"/>
                </a:solidFill>
                <a:effectLst>
                  <a:outerShdw blurRad="38100" dist="19050" dir="2700000" algn="tl" rotWithShape="0">
                    <a:schemeClr val="dk1">
                      <a:alpha val="40000"/>
                    </a:schemeClr>
                  </a:outerShdw>
                </a:effectLst>
              </a:rPr>
              <a:t>Single </a:t>
            </a:r>
            <a:r>
              <a:rPr lang="en-US" sz="600" dirty="0" smtClean="0">
                <a:ln w="0"/>
                <a:solidFill>
                  <a:schemeClr val="tx1"/>
                </a:solidFill>
                <a:effectLst>
                  <a:outerShdw blurRad="38100" dist="19050" dir="2700000" algn="tl" rotWithShape="0">
                    <a:schemeClr val="dk1">
                      <a:alpha val="40000"/>
                    </a:schemeClr>
                  </a:outerShdw>
                </a:effectLst>
              </a:rPr>
              <a:t>restroom</a:t>
            </a:r>
            <a:endParaRPr lang="en-US" sz="600" dirty="0">
              <a:ln w="0"/>
              <a:solidFill>
                <a:schemeClr val="tx1"/>
              </a:solidFill>
              <a:effectLst>
                <a:outerShdw blurRad="38100" dist="19050" dir="2700000" algn="tl" rotWithShape="0">
                  <a:schemeClr val="dk1">
                    <a:alpha val="40000"/>
                  </a:schemeClr>
                </a:outerShdw>
              </a:effectLst>
            </a:endParaRPr>
          </a:p>
        </p:txBody>
      </p:sp>
      <p:sp>
        <p:nvSpPr>
          <p:cNvPr id="28" name="Rectangle 27"/>
          <p:cNvSpPr/>
          <p:nvPr/>
        </p:nvSpPr>
        <p:spPr>
          <a:xfrm>
            <a:off x="8891755" y="3257126"/>
            <a:ext cx="399390" cy="51430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 dirty="0" smtClean="0">
                <a:ln w="0"/>
                <a:solidFill>
                  <a:schemeClr val="tx1"/>
                </a:solidFill>
                <a:effectLst>
                  <a:outerShdw blurRad="38100" dist="19050" dir="2700000" algn="tl" rotWithShape="0">
                    <a:schemeClr val="dk1">
                      <a:alpha val="40000"/>
                    </a:schemeClr>
                  </a:outerShdw>
                </a:effectLst>
              </a:rPr>
              <a:t>Laundry</a:t>
            </a:r>
            <a:endParaRPr lang="en-US" sz="200" dirty="0">
              <a:ln w="0"/>
              <a:solidFill>
                <a:schemeClr val="tx1"/>
              </a:solidFill>
              <a:effectLst>
                <a:outerShdw blurRad="38100" dist="19050" dir="2700000" algn="tl" rotWithShape="0">
                  <a:schemeClr val="dk1">
                    <a:alpha val="40000"/>
                  </a:schemeClr>
                </a:outerShdw>
              </a:effectLst>
            </a:endParaRPr>
          </a:p>
        </p:txBody>
      </p:sp>
      <p:sp>
        <p:nvSpPr>
          <p:cNvPr id="29" name="Rectangle 28"/>
          <p:cNvSpPr/>
          <p:nvPr/>
        </p:nvSpPr>
        <p:spPr>
          <a:xfrm>
            <a:off x="7751379" y="714703"/>
            <a:ext cx="1103588" cy="1188750"/>
          </a:xfrm>
          <a:prstGeom prst="rect">
            <a:avLst/>
          </a:prstGeom>
          <a:solidFill>
            <a:srgbClr val="CC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Pump Room</a:t>
            </a:r>
            <a:endParaRPr lang="en-US" dirty="0">
              <a:ln w="0"/>
              <a:solidFill>
                <a:schemeClr val="tx1"/>
              </a:solidFill>
              <a:effectLst>
                <a:outerShdw blurRad="38100" dist="19050" dir="2700000" algn="tl" rotWithShape="0">
                  <a:schemeClr val="dk1">
                    <a:alpha val="40000"/>
                  </a:schemeClr>
                </a:outerShdw>
              </a:effectLst>
            </a:endParaRPr>
          </a:p>
        </p:txBody>
      </p:sp>
      <p:sp>
        <p:nvSpPr>
          <p:cNvPr id="31" name="Rectangle 30"/>
          <p:cNvSpPr/>
          <p:nvPr/>
        </p:nvSpPr>
        <p:spPr>
          <a:xfrm>
            <a:off x="8870733" y="686113"/>
            <a:ext cx="1135115" cy="1188750"/>
          </a:xfrm>
          <a:prstGeom prst="rect">
            <a:avLst/>
          </a:prstGeom>
          <a:solidFill>
            <a:srgbClr val="CC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Chemical Storage</a:t>
            </a:r>
            <a:endParaRPr lang="en-US" dirty="0">
              <a:ln w="0"/>
              <a:solidFill>
                <a:schemeClr val="tx1"/>
              </a:solidFill>
              <a:effectLst>
                <a:outerShdw blurRad="38100" dist="19050" dir="2700000" algn="tl" rotWithShape="0">
                  <a:schemeClr val="dk1">
                    <a:alpha val="40000"/>
                  </a:schemeClr>
                </a:outerShdw>
              </a:effectLst>
            </a:endParaRPr>
          </a:p>
        </p:txBody>
      </p:sp>
      <p:sp>
        <p:nvSpPr>
          <p:cNvPr id="32" name="Rectangle 31"/>
          <p:cNvSpPr/>
          <p:nvPr/>
        </p:nvSpPr>
        <p:spPr>
          <a:xfrm>
            <a:off x="5654566" y="4372303"/>
            <a:ext cx="3321268" cy="20810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16200000">
            <a:off x="4100001" y="5272357"/>
            <a:ext cx="2711138" cy="27466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Decking / lounge chairs</a:t>
            </a:r>
          </a:p>
        </p:txBody>
      </p:sp>
      <p:sp>
        <p:nvSpPr>
          <p:cNvPr id="35" name="Rounded Rectangle 34"/>
          <p:cNvSpPr/>
          <p:nvPr/>
        </p:nvSpPr>
        <p:spPr>
          <a:xfrm>
            <a:off x="5625830" y="4020207"/>
            <a:ext cx="3311247" cy="26801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ln w="0"/>
                <a:solidFill>
                  <a:schemeClr val="tx1"/>
                </a:solidFill>
                <a:effectLst>
                  <a:outerShdw blurRad="38100" dist="19050" dir="2700000" algn="tl" rotWithShape="0">
                    <a:schemeClr val="dk1">
                      <a:alpha val="40000"/>
                    </a:schemeClr>
                  </a:outerShdw>
                </a:effectLst>
              </a:rPr>
              <a:t>Decking / lounge chairs</a:t>
            </a:r>
            <a:endParaRPr lang="en-US" sz="1100" dirty="0">
              <a:ln w="0"/>
              <a:solidFill>
                <a:schemeClr val="tx1"/>
              </a:solidFill>
              <a:effectLst>
                <a:outerShdw blurRad="38100" dist="19050" dir="2700000" algn="tl" rotWithShape="0">
                  <a:schemeClr val="dk1">
                    <a:alpha val="40000"/>
                  </a:schemeClr>
                </a:outerShdw>
              </a:effectLst>
            </a:endParaRPr>
          </a:p>
        </p:txBody>
      </p:sp>
      <p:sp>
        <p:nvSpPr>
          <p:cNvPr id="36" name="Rounded Rectangle 35"/>
          <p:cNvSpPr/>
          <p:nvPr/>
        </p:nvSpPr>
        <p:spPr>
          <a:xfrm rot="5400000">
            <a:off x="7778471" y="5232060"/>
            <a:ext cx="2764236" cy="31531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Decking / lounge chairs</a:t>
            </a:r>
          </a:p>
        </p:txBody>
      </p:sp>
      <p:sp>
        <p:nvSpPr>
          <p:cNvPr id="37" name="Rounded Rectangle 36"/>
          <p:cNvSpPr/>
          <p:nvPr/>
        </p:nvSpPr>
        <p:spPr>
          <a:xfrm>
            <a:off x="5670165" y="6498563"/>
            <a:ext cx="3305669" cy="273269"/>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Decking / lounge chairs</a:t>
            </a:r>
          </a:p>
        </p:txBody>
      </p:sp>
    </p:spTree>
    <p:extLst>
      <p:ext uri="{BB962C8B-B14F-4D97-AF65-F5344CB8AC3E}">
        <p14:creationId xmlns:p14="http://schemas.microsoft.com/office/powerpoint/2010/main" val="4058752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839" t="5745" r="14910" b="7064"/>
          <a:stretch/>
        </p:blipFill>
        <p:spPr>
          <a:xfrm rot="16200000">
            <a:off x="2656259" y="-1942018"/>
            <a:ext cx="6826929" cy="10773104"/>
          </a:xfrm>
          <a:prstGeom prst="rect">
            <a:avLst/>
          </a:prstGeom>
        </p:spPr>
      </p:pic>
    </p:spTree>
    <p:extLst>
      <p:ext uri="{BB962C8B-B14F-4D97-AF65-F5344CB8AC3E}">
        <p14:creationId xmlns:p14="http://schemas.microsoft.com/office/powerpoint/2010/main" val="641545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89" y="262758"/>
            <a:ext cx="8596668" cy="1320800"/>
          </a:xfrm>
        </p:spPr>
        <p:txBody>
          <a:bodyPr/>
          <a:lstStyle/>
          <a:p>
            <a:r>
              <a:rPr lang="en-US" dirty="0" smtClean="0"/>
              <a:t>Splash Pad Options</a:t>
            </a:r>
            <a:endParaRPr lang="en-US" dirty="0"/>
          </a:p>
        </p:txBody>
      </p:sp>
      <p:pic>
        <p:nvPicPr>
          <p:cNvPr id="4" name="Picture 3"/>
          <p:cNvPicPr>
            <a:picLocks noChangeAspect="1"/>
          </p:cNvPicPr>
          <p:nvPr/>
        </p:nvPicPr>
        <p:blipFill>
          <a:blip r:embed="rId2"/>
          <a:stretch>
            <a:fillRect/>
          </a:stretch>
        </p:blipFill>
        <p:spPr>
          <a:xfrm rot="16200000">
            <a:off x="2982561" y="-1567950"/>
            <a:ext cx="5975131" cy="10876770"/>
          </a:xfrm>
          <a:prstGeom prst="rect">
            <a:avLst/>
          </a:prstGeom>
        </p:spPr>
      </p:pic>
    </p:spTree>
    <p:extLst>
      <p:ext uri="{BB962C8B-B14F-4D97-AF65-F5344CB8AC3E}">
        <p14:creationId xmlns:p14="http://schemas.microsoft.com/office/powerpoint/2010/main" val="3456236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644" t="1872" r="10309" b="2213"/>
          <a:stretch/>
        </p:blipFill>
        <p:spPr>
          <a:xfrm rot="16200000">
            <a:off x="2706679" y="-2359837"/>
            <a:ext cx="6673544" cy="11645461"/>
          </a:xfrm>
          <a:prstGeom prst="rect">
            <a:avLst/>
          </a:prstGeom>
        </p:spPr>
      </p:pic>
    </p:spTree>
    <p:extLst>
      <p:ext uri="{BB962C8B-B14F-4D97-AF65-F5344CB8AC3E}">
        <p14:creationId xmlns:p14="http://schemas.microsoft.com/office/powerpoint/2010/main" val="485874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091" t="1292" r="8797" b="4402"/>
          <a:stretch/>
        </p:blipFill>
        <p:spPr>
          <a:xfrm rot="5400000">
            <a:off x="2764552" y="-2543175"/>
            <a:ext cx="6684577" cy="11960116"/>
          </a:xfrm>
          <a:prstGeom prst="rect">
            <a:avLst/>
          </a:prstGeom>
        </p:spPr>
      </p:pic>
    </p:spTree>
    <p:extLst>
      <p:ext uri="{BB962C8B-B14F-4D97-AF65-F5344CB8AC3E}">
        <p14:creationId xmlns:p14="http://schemas.microsoft.com/office/powerpoint/2010/main" val="213088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321" r="9272"/>
          <a:stretch/>
        </p:blipFill>
        <p:spPr>
          <a:xfrm rot="16200000">
            <a:off x="2775272" y="-2479903"/>
            <a:ext cx="6589988" cy="11886122"/>
          </a:xfrm>
          <a:prstGeom prst="rect">
            <a:avLst/>
          </a:prstGeom>
        </p:spPr>
      </p:pic>
    </p:spTree>
    <p:extLst>
      <p:ext uri="{BB962C8B-B14F-4D97-AF65-F5344CB8AC3E}">
        <p14:creationId xmlns:p14="http://schemas.microsoft.com/office/powerpoint/2010/main" val="3245294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141" y="1681655"/>
            <a:ext cx="8235438" cy="3783724"/>
          </a:xfrm>
        </p:spPr>
        <p:txBody>
          <a:bodyPr>
            <a:normAutofit/>
          </a:bodyPr>
          <a:lstStyle/>
          <a:p>
            <a:pPr algn="ctr"/>
            <a:r>
              <a:rPr lang="en-US" sz="8000" b="1" dirty="0" smtClean="0"/>
              <a:t>Any Suggestions??</a:t>
            </a:r>
            <a:endParaRPr lang="en-US" sz="8000" b="1" dirty="0"/>
          </a:p>
        </p:txBody>
      </p:sp>
    </p:spTree>
    <p:extLst>
      <p:ext uri="{BB962C8B-B14F-4D97-AF65-F5344CB8AC3E}">
        <p14:creationId xmlns:p14="http://schemas.microsoft.com/office/powerpoint/2010/main" val="2168198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Programmatic Requirements</a:t>
            </a:r>
            <a:endParaRPr lang="en-US" dirty="0"/>
          </a:p>
        </p:txBody>
      </p:sp>
      <p:sp>
        <p:nvSpPr>
          <p:cNvPr id="3" name="TextBox 2"/>
          <p:cNvSpPr txBox="1"/>
          <p:nvPr/>
        </p:nvSpPr>
        <p:spPr>
          <a:xfrm>
            <a:off x="1128882" y="1450427"/>
            <a:ext cx="7693572" cy="3729162"/>
          </a:xfrm>
          <a:prstGeom prst="rect">
            <a:avLst/>
          </a:prstGeom>
          <a:noFill/>
        </p:spPr>
        <p:txBody>
          <a:bodyPr wrap="square" rtlCol="0">
            <a:spAutoFit/>
          </a:bodyPr>
          <a:lstStyle/>
          <a:p>
            <a:pPr>
              <a:lnSpc>
                <a:spcPct val="150000"/>
              </a:lnSpc>
            </a:pPr>
            <a:r>
              <a:rPr lang="en-US" sz="2000" dirty="0"/>
              <a:t>Initial research (late 1990s) by the City and the Citizen’s Steering Committee found a need for a community center that would ultimately include an outdoor leisure pool and indoor natatorium, a community education center, and a recreation center. Aside from aquatic and recreational needs, the multi-use complex for this site will ultimately serve a local youth organization and the Community Education Department of the Brenham Independent School District. </a:t>
            </a:r>
          </a:p>
        </p:txBody>
      </p:sp>
    </p:spTree>
    <p:extLst>
      <p:ext uri="{BB962C8B-B14F-4D97-AF65-F5344CB8AC3E}">
        <p14:creationId xmlns:p14="http://schemas.microsoft.com/office/powerpoint/2010/main" val="2467528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2"/>
          <a:srcRect t="28428"/>
          <a:stretch/>
        </p:blipFill>
        <p:spPr>
          <a:xfrm>
            <a:off x="315310" y="84082"/>
            <a:ext cx="11634952" cy="6773917"/>
          </a:xfrm>
          <a:prstGeom prst="rect">
            <a:avLst/>
          </a:prstGeom>
        </p:spPr>
      </p:pic>
    </p:spTree>
    <p:extLst>
      <p:ext uri="{BB962C8B-B14F-4D97-AF65-F5344CB8AC3E}">
        <p14:creationId xmlns:p14="http://schemas.microsoft.com/office/powerpoint/2010/main" val="3691342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77334" y="60960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Design Solutions</a:t>
            </a:r>
            <a:endParaRPr lang="en-US" dirty="0"/>
          </a:p>
        </p:txBody>
      </p:sp>
      <p:sp>
        <p:nvSpPr>
          <p:cNvPr id="3" name="TextBox 2"/>
          <p:cNvSpPr txBox="1"/>
          <p:nvPr/>
        </p:nvSpPr>
        <p:spPr>
          <a:xfrm>
            <a:off x="1128882" y="1450427"/>
            <a:ext cx="7693572" cy="4196470"/>
          </a:xfrm>
          <a:prstGeom prst="rect">
            <a:avLst/>
          </a:prstGeom>
          <a:noFill/>
        </p:spPr>
        <p:txBody>
          <a:bodyPr wrap="square" rtlCol="0">
            <a:spAutoFit/>
          </a:bodyPr>
          <a:lstStyle/>
          <a:p>
            <a:pPr>
              <a:lnSpc>
                <a:spcPct val="150000"/>
              </a:lnSpc>
            </a:pPr>
            <a:r>
              <a:rPr lang="en-US" dirty="0"/>
              <a:t>The Blue Bell Aquatic Center Phase I was completed and opened in 2001 and includes an outdoor leisure pool comprised of a 5,500 square foot water area with a 120 ft. water slide, water floats and sprays (thematically designed around Blue Bell ice cream products), a zero-beach entry, and a children’s pool for young swimmers. The Natatorium houses a 6-lane, 25-yard pool for practice, training, and U.I.L. sanctioned competition. The addition of a childcare room, an exercise room, and a 1,000 square foot therapy/rehab pool with dressing rooms and an office/exam room to the original contract was made possible through additional private donations. </a:t>
            </a:r>
            <a:endParaRPr lang="en-US" sz="2000" dirty="0"/>
          </a:p>
        </p:txBody>
      </p:sp>
    </p:spTree>
    <p:extLst>
      <p:ext uri="{BB962C8B-B14F-4D97-AF65-F5344CB8AC3E}">
        <p14:creationId xmlns:p14="http://schemas.microsoft.com/office/powerpoint/2010/main" val="116139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882" y="1450427"/>
            <a:ext cx="7693572" cy="4801314"/>
          </a:xfrm>
          <a:prstGeom prst="rect">
            <a:avLst/>
          </a:prstGeom>
          <a:noFill/>
        </p:spPr>
        <p:txBody>
          <a:bodyPr wrap="square" rtlCol="0">
            <a:spAutoFit/>
          </a:bodyPr>
          <a:lstStyle/>
          <a:p>
            <a:r>
              <a:rPr lang="en-US" dirty="0"/>
              <a:t>There was a Recreation Center in Phase II that was proposed to be built. From my understanding, instead of building phase II, the city opted to build the building next door, now known as the Boys &amp; Girls Club. From Blue Prints, it appears that Phase II would have consisted of: </a:t>
            </a:r>
          </a:p>
          <a:p>
            <a:pPr lvl="1"/>
            <a:r>
              <a:rPr lang="en-US" dirty="0"/>
              <a:t>• </a:t>
            </a:r>
            <a:r>
              <a:rPr lang="en-US" b="1" dirty="0" smtClean="0">
                <a:solidFill>
                  <a:srgbClr val="0070C0"/>
                </a:solidFill>
              </a:rPr>
              <a:t>Outdoor </a:t>
            </a:r>
            <a:r>
              <a:rPr lang="en-US" b="1" dirty="0">
                <a:solidFill>
                  <a:srgbClr val="0070C0"/>
                </a:solidFill>
              </a:rPr>
              <a:t>Lazy River </a:t>
            </a:r>
            <a:r>
              <a:rPr lang="en-US" dirty="0"/>
              <a:t>in the grass area between the leisure pool and the exterior fence </a:t>
            </a:r>
          </a:p>
          <a:p>
            <a:pPr lvl="1"/>
            <a:r>
              <a:rPr lang="en-US" dirty="0"/>
              <a:t>• A second </a:t>
            </a:r>
            <a:r>
              <a:rPr lang="en-US" b="1" dirty="0">
                <a:solidFill>
                  <a:srgbClr val="0070C0"/>
                </a:solidFill>
              </a:rPr>
              <a:t>BIG slide </a:t>
            </a:r>
            <a:r>
              <a:rPr lang="en-US" dirty="0"/>
              <a:t>in Leisure Pool intertwined in the current yellow slide </a:t>
            </a:r>
          </a:p>
          <a:p>
            <a:pPr lvl="1"/>
            <a:r>
              <a:rPr lang="en-US" dirty="0"/>
              <a:t>• </a:t>
            </a:r>
            <a:r>
              <a:rPr lang="en-US" b="1" dirty="0">
                <a:solidFill>
                  <a:srgbClr val="0070C0"/>
                </a:solidFill>
              </a:rPr>
              <a:t>Additional parking</a:t>
            </a:r>
            <a:r>
              <a:rPr lang="en-US" dirty="0"/>
              <a:t> currently where the Boys &amp; Girls Club is currently located </a:t>
            </a:r>
          </a:p>
          <a:p>
            <a:pPr lvl="1"/>
            <a:r>
              <a:rPr lang="en-US" dirty="0"/>
              <a:t>• </a:t>
            </a:r>
            <a:r>
              <a:rPr lang="en-US" b="1" dirty="0">
                <a:solidFill>
                  <a:srgbClr val="0070C0"/>
                </a:solidFill>
              </a:rPr>
              <a:t>Handicap Parking </a:t>
            </a:r>
            <a:r>
              <a:rPr lang="en-US" dirty="0"/>
              <a:t>in the rear of the current building attached to the Recreation Center </a:t>
            </a:r>
          </a:p>
          <a:p>
            <a:pPr lvl="1"/>
            <a:r>
              <a:rPr lang="en-US" dirty="0"/>
              <a:t>• </a:t>
            </a:r>
            <a:r>
              <a:rPr lang="en-US" b="1" dirty="0">
                <a:solidFill>
                  <a:srgbClr val="0070C0"/>
                </a:solidFill>
              </a:rPr>
              <a:t>Recreation Center </a:t>
            </a:r>
            <a:r>
              <a:rPr lang="en-US" dirty="0"/>
              <a:t>– additional 14,930 </a:t>
            </a:r>
            <a:r>
              <a:rPr lang="en-US" dirty="0" err="1"/>
              <a:t>sq</a:t>
            </a:r>
            <a:r>
              <a:rPr lang="en-US" dirty="0"/>
              <a:t> </a:t>
            </a:r>
            <a:r>
              <a:rPr lang="en-US" dirty="0" err="1"/>
              <a:t>ft</a:t>
            </a:r>
            <a:r>
              <a:rPr lang="en-US" dirty="0"/>
              <a:t> building, attached to the current building consisting of lobby, 5 offices, additional storage, additional restrooms, laundry room, double basketball court, 2 </a:t>
            </a:r>
            <a:r>
              <a:rPr lang="en-US" dirty="0" err="1" smtClean="0"/>
              <a:t>racketball</a:t>
            </a:r>
            <a:r>
              <a:rPr lang="en-US" dirty="0" smtClean="0"/>
              <a:t> </a:t>
            </a:r>
            <a:r>
              <a:rPr lang="en-US" dirty="0"/>
              <a:t>courts, serving room, completion of an indoor walking trail (hallways from aquatic center to recreation </a:t>
            </a:r>
            <a:r>
              <a:rPr lang="en-US" dirty="0" smtClean="0"/>
              <a:t>center). </a:t>
            </a:r>
            <a:endParaRPr lang="en-US" dirty="0"/>
          </a:p>
        </p:txBody>
      </p:sp>
      <p:sp>
        <p:nvSpPr>
          <p:cNvPr id="3" name="Title 1"/>
          <p:cNvSpPr txBox="1">
            <a:spLocks/>
          </p:cNvSpPr>
          <p:nvPr/>
        </p:nvSpPr>
        <p:spPr>
          <a:xfrm>
            <a:off x="677334" y="60960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PHASE II</a:t>
            </a:r>
            <a:endParaRPr lang="en-US" dirty="0"/>
          </a:p>
        </p:txBody>
      </p:sp>
    </p:spTree>
    <p:extLst>
      <p:ext uri="{BB962C8B-B14F-4D97-AF65-F5344CB8AC3E}">
        <p14:creationId xmlns:p14="http://schemas.microsoft.com/office/powerpoint/2010/main" val="2018123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762" y="441435"/>
            <a:ext cx="8596668" cy="1320800"/>
          </a:xfrm>
        </p:spPr>
        <p:txBody>
          <a:bodyPr/>
          <a:lstStyle/>
          <a:p>
            <a:endParaRPr lang="en-US"/>
          </a:p>
        </p:txBody>
      </p:sp>
      <p:pic>
        <p:nvPicPr>
          <p:cNvPr id="3" name="Picture 2"/>
          <p:cNvPicPr>
            <a:picLocks noChangeAspect="1"/>
          </p:cNvPicPr>
          <p:nvPr/>
        </p:nvPicPr>
        <p:blipFill rotWithShape="1">
          <a:blip r:embed="rId2"/>
          <a:srcRect t="32243"/>
          <a:stretch/>
        </p:blipFill>
        <p:spPr>
          <a:xfrm>
            <a:off x="418617" y="-483476"/>
            <a:ext cx="11363479" cy="7568362"/>
          </a:xfrm>
          <a:prstGeom prst="rect">
            <a:avLst/>
          </a:prstGeom>
        </p:spPr>
      </p:pic>
    </p:spTree>
    <p:extLst>
      <p:ext uri="{BB962C8B-B14F-4D97-AF65-F5344CB8AC3E}">
        <p14:creationId xmlns:p14="http://schemas.microsoft.com/office/powerpoint/2010/main" val="42221298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024" b="13395"/>
          <a:stretch/>
        </p:blipFill>
        <p:spPr>
          <a:xfrm>
            <a:off x="130002" y="105102"/>
            <a:ext cx="11935874" cy="6722504"/>
          </a:xfrm>
          <a:prstGeom prst="rect">
            <a:avLst/>
          </a:prstGeom>
        </p:spPr>
      </p:pic>
      <p:sp>
        <p:nvSpPr>
          <p:cNvPr id="5" name="Rectangle 4"/>
          <p:cNvSpPr/>
          <p:nvPr/>
        </p:nvSpPr>
        <p:spPr>
          <a:xfrm>
            <a:off x="130002" y="3027574"/>
            <a:ext cx="1124608"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Office</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6" name="Rectangle 5"/>
          <p:cNvSpPr/>
          <p:nvPr/>
        </p:nvSpPr>
        <p:spPr>
          <a:xfrm>
            <a:off x="130002" y="3673905"/>
            <a:ext cx="1124608"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Office</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7" name="Rectangle 6"/>
          <p:cNvSpPr/>
          <p:nvPr/>
        </p:nvSpPr>
        <p:spPr>
          <a:xfrm>
            <a:off x="186433" y="5250755"/>
            <a:ext cx="1124608"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Office</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8" name="Rectangle 7"/>
          <p:cNvSpPr/>
          <p:nvPr/>
        </p:nvSpPr>
        <p:spPr>
          <a:xfrm>
            <a:off x="242864" y="5897086"/>
            <a:ext cx="1124608"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Office</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9" name="Rectangle 8"/>
          <p:cNvSpPr/>
          <p:nvPr/>
        </p:nvSpPr>
        <p:spPr>
          <a:xfrm>
            <a:off x="3279789" y="3837260"/>
            <a:ext cx="2387225" cy="1015663"/>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INDOOR BASKETBALL</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10" name="Rectangle 9"/>
          <p:cNvSpPr/>
          <p:nvPr/>
        </p:nvSpPr>
        <p:spPr>
          <a:xfrm>
            <a:off x="7876125" y="4950720"/>
            <a:ext cx="2035130"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err="1"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Racketball</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12" name="Rectangle 11"/>
          <p:cNvSpPr/>
          <p:nvPr/>
        </p:nvSpPr>
        <p:spPr>
          <a:xfrm>
            <a:off x="8606595" y="3771753"/>
            <a:ext cx="1304660"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Storage</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13" name="Rectangle 12"/>
          <p:cNvSpPr/>
          <p:nvPr/>
        </p:nvSpPr>
        <p:spPr>
          <a:xfrm>
            <a:off x="7481987" y="3771753"/>
            <a:ext cx="1124608" cy="76944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16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Serving Room</a:t>
            </a:r>
            <a:endParaRPr lang="en-US" sz="16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14" name="Rectangle 13"/>
          <p:cNvSpPr/>
          <p:nvPr/>
        </p:nvSpPr>
        <p:spPr>
          <a:xfrm>
            <a:off x="7575205" y="2224356"/>
            <a:ext cx="1593694"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Restroom</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15" name="Rectangle 14"/>
          <p:cNvSpPr/>
          <p:nvPr/>
        </p:nvSpPr>
        <p:spPr>
          <a:xfrm>
            <a:off x="7575205" y="2867761"/>
            <a:ext cx="1593694"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Restroom</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
        <p:nvSpPr>
          <p:cNvPr id="16" name="Rectangle 15"/>
          <p:cNvSpPr/>
          <p:nvPr/>
        </p:nvSpPr>
        <p:spPr>
          <a:xfrm>
            <a:off x="7876125" y="6006577"/>
            <a:ext cx="2035130" cy="646331"/>
          </a:xfrm>
          <a:prstGeom prst="rect">
            <a:avLst/>
          </a:prstGeom>
          <a:noFill/>
        </p:spPr>
        <p:txBody>
          <a:bodyPr wrap="square" lIns="91440" tIns="45720" rIns="91440" bIns="45720">
            <a:spAutoFit/>
          </a:bodyPr>
          <a:lstStyle/>
          <a:p>
            <a:pPr algn="ctr"/>
            <a:endParaRPr lang="en-US" sz="1200" b="0" cap="none" spc="0" dirty="0"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a:p>
            <a:pPr algn="ctr"/>
            <a:r>
              <a:rPr lang="en-US" sz="2400" b="1" cap="none" spc="0" dirty="0" err="1" smtClean="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rPr>
              <a:t>Racketball</a:t>
            </a:r>
            <a:endParaRPr lang="en-US" sz="2400" b="1" cap="none" spc="0" dirty="0">
              <a:ln w="0">
                <a:solidFill>
                  <a:srgbClr val="00B0F0"/>
                </a:solidFill>
              </a:ln>
              <a:solidFill>
                <a:schemeClr val="accent1">
                  <a:lumMod val="60000"/>
                  <a:lumOff val="4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71840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a:t>
            </a:r>
            <a:endParaRPr lang="en-US" dirty="0"/>
          </a:p>
        </p:txBody>
      </p:sp>
      <p:sp>
        <p:nvSpPr>
          <p:cNvPr id="3" name="TextBox 2"/>
          <p:cNvSpPr txBox="1"/>
          <p:nvPr/>
        </p:nvSpPr>
        <p:spPr>
          <a:xfrm>
            <a:off x="1128882" y="1450427"/>
            <a:ext cx="7693572" cy="1703480"/>
          </a:xfrm>
          <a:prstGeom prst="rect">
            <a:avLst/>
          </a:prstGeom>
          <a:noFill/>
        </p:spPr>
        <p:txBody>
          <a:bodyPr wrap="square" rtlCol="0">
            <a:spAutoFit/>
          </a:bodyPr>
          <a:lstStyle/>
          <a:p>
            <a:pPr>
              <a:lnSpc>
                <a:spcPct val="150000"/>
              </a:lnSpc>
            </a:pPr>
            <a:r>
              <a:rPr lang="en-US" dirty="0"/>
              <a:t>Currently as the City is looking at a Capital Improvement Plans leading us into 2025, we need to consider where we want the Blue Bell Aquatic Center to go, and/or does the community want it to grow? If we want to grow, what does that to look like? </a:t>
            </a:r>
          </a:p>
        </p:txBody>
      </p:sp>
    </p:spTree>
    <p:extLst>
      <p:ext uri="{BB962C8B-B14F-4D97-AF65-F5344CB8AC3E}">
        <p14:creationId xmlns:p14="http://schemas.microsoft.com/office/powerpoint/2010/main" val="3744935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to Consider</a:t>
            </a:r>
            <a:endParaRPr lang="en-US" dirty="0"/>
          </a:p>
        </p:txBody>
      </p:sp>
      <p:sp>
        <p:nvSpPr>
          <p:cNvPr id="3" name="TextBox 2"/>
          <p:cNvSpPr txBox="1"/>
          <p:nvPr/>
        </p:nvSpPr>
        <p:spPr>
          <a:xfrm>
            <a:off x="1128882" y="1450427"/>
            <a:ext cx="7693572" cy="4247317"/>
          </a:xfrm>
          <a:prstGeom prst="rect">
            <a:avLst/>
          </a:prstGeom>
          <a:noFill/>
        </p:spPr>
        <p:txBody>
          <a:bodyPr wrap="square" rtlCol="0">
            <a:spAutoFit/>
          </a:bodyPr>
          <a:lstStyle/>
          <a:p>
            <a:pPr>
              <a:lnSpc>
                <a:spcPct val="150000"/>
              </a:lnSpc>
            </a:pPr>
            <a:r>
              <a:rPr lang="en-US" dirty="0"/>
              <a:t>Staff is looking for your guidance and what you have heard in the community. We have heard several recommendations from our patrons which are </a:t>
            </a:r>
            <a:r>
              <a:rPr lang="en-US" dirty="0" smtClean="0"/>
              <a:t>listed. </a:t>
            </a:r>
            <a:r>
              <a:rPr lang="en-US" dirty="0"/>
              <a:t>We have also heard the need to have better access to the therapy pool. </a:t>
            </a:r>
            <a:endParaRPr lang="en-US" dirty="0" smtClean="0"/>
          </a:p>
          <a:p>
            <a:pPr>
              <a:lnSpc>
                <a:spcPct val="150000"/>
              </a:lnSpc>
            </a:pPr>
            <a:endParaRPr lang="en-US" dirty="0"/>
          </a:p>
          <a:p>
            <a:pPr>
              <a:lnSpc>
                <a:spcPct val="150000"/>
              </a:lnSpc>
            </a:pPr>
            <a:r>
              <a:rPr lang="en-US" dirty="0" smtClean="0"/>
              <a:t>In </a:t>
            </a:r>
            <a:r>
              <a:rPr lang="en-US" dirty="0"/>
              <a:t>order to move forward with our Capital Improvement Plan would like to know the Parks Boards take on whether we plan big or stay small and address some of the user’s requests. Due to the property layout we have to be careful with any improvements so we do not affect expansion options if Phase II is considered. </a:t>
            </a:r>
          </a:p>
        </p:txBody>
      </p:sp>
    </p:spTree>
    <p:extLst>
      <p:ext uri="{BB962C8B-B14F-4D97-AF65-F5344CB8AC3E}">
        <p14:creationId xmlns:p14="http://schemas.microsoft.com/office/powerpoint/2010/main" val="3284830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179</TotalTime>
  <Words>719</Words>
  <Application>Microsoft Office PowerPoint</Application>
  <PresentationFormat>Widescreen</PresentationFormat>
  <Paragraphs>83</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Trebuchet MS</vt:lpstr>
      <vt:lpstr>Wingdings 3</vt:lpstr>
      <vt:lpstr>Facet</vt:lpstr>
      <vt:lpstr>Blue Bell Aquatic Center</vt:lpstr>
      <vt:lpstr>Programmatic Requirements</vt:lpstr>
      <vt:lpstr>PowerPoint Presentation</vt:lpstr>
      <vt:lpstr>PowerPoint Presentation</vt:lpstr>
      <vt:lpstr>PowerPoint Presentation</vt:lpstr>
      <vt:lpstr>PowerPoint Presentation</vt:lpstr>
      <vt:lpstr>PowerPoint Presentation</vt:lpstr>
      <vt:lpstr>Current Status</vt:lpstr>
      <vt:lpstr>Options to Consider</vt:lpstr>
      <vt:lpstr>Building Phase II</vt:lpstr>
      <vt:lpstr>PowerPoint Presentation</vt:lpstr>
      <vt:lpstr>PowerPoint Presentation</vt:lpstr>
      <vt:lpstr>Splash Pad Options</vt:lpstr>
      <vt:lpstr>PowerPoint Presentation</vt:lpstr>
      <vt:lpstr>PowerPoint Presentation</vt:lpstr>
      <vt:lpstr>PowerPoint Presentation</vt:lpstr>
      <vt:lpstr>Any Suggestions??</vt:lpstr>
    </vt:vector>
  </TitlesOfParts>
  <Company>City of Brenham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Bell Aquatic Center</dc:title>
  <dc:creator>Tammy Jaster</dc:creator>
  <cp:lastModifiedBy>Tammy Jaster</cp:lastModifiedBy>
  <cp:revision>14</cp:revision>
  <dcterms:created xsi:type="dcterms:W3CDTF">2019-06-10T18:31:28Z</dcterms:created>
  <dcterms:modified xsi:type="dcterms:W3CDTF">2019-06-11T13:03:20Z</dcterms:modified>
</cp:coreProperties>
</file>