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2" r:id="rId2"/>
    <p:sldId id="330" r:id="rId3"/>
    <p:sldId id="342" r:id="rId4"/>
    <p:sldId id="343" r:id="rId5"/>
    <p:sldId id="324" r:id="rId6"/>
    <p:sldId id="347" r:id="rId7"/>
    <p:sldId id="348" r:id="rId8"/>
    <p:sldId id="349" r:id="rId9"/>
    <p:sldId id="32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108" d="100"/>
          <a:sy n="108" d="100"/>
        </p:scale>
        <p:origin x="714" y="102"/>
      </p:cViewPr>
      <p:guideLst/>
    </p:cSldViewPr>
  </p:slideViewPr>
  <p:notesTextViewPr>
    <p:cViewPr>
      <p:scale>
        <a:sx n="3" d="2"/>
        <a:sy n="3" d="2"/>
      </p:scale>
      <p:origin x="0" y="0"/>
    </p:cViewPr>
  </p:notesTextViewPr>
  <p:notesViewPr>
    <p:cSldViewPr snapToGrid="0">
      <p:cViewPr varScale="1">
        <p:scale>
          <a:sx n="57" d="100"/>
          <a:sy n="57" d="100"/>
        </p:scale>
        <p:origin x="302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001A94-86D2-4142-9B1E-60EEE98E6D18}" type="datetimeFigureOut">
              <a:rPr lang="en-US" smtClean="0"/>
              <a:t>8/13/2020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FBB26C6-57EA-4252-8DF5-864BEB08052D}" type="slidenum">
              <a:rPr lang="en-US" smtClean="0"/>
              <a:t>‹#›</a:t>
            </a:fld>
            <a:endParaRPr lang="en-US" dirty="0"/>
          </a:p>
        </p:txBody>
      </p:sp>
    </p:spTree>
    <p:extLst>
      <p:ext uri="{BB962C8B-B14F-4D97-AF65-F5344CB8AC3E}">
        <p14:creationId xmlns:p14="http://schemas.microsoft.com/office/powerpoint/2010/main" val="389194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1</a:t>
            </a:fld>
            <a:endParaRPr lang="en-US" dirty="0"/>
          </a:p>
        </p:txBody>
      </p:sp>
    </p:spTree>
    <p:extLst>
      <p:ext uri="{BB962C8B-B14F-4D97-AF65-F5344CB8AC3E}">
        <p14:creationId xmlns:p14="http://schemas.microsoft.com/office/powerpoint/2010/main" val="227868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2</a:t>
            </a:fld>
            <a:endParaRPr lang="en-US" dirty="0"/>
          </a:p>
        </p:txBody>
      </p:sp>
    </p:spTree>
    <p:extLst>
      <p:ext uri="{BB962C8B-B14F-4D97-AF65-F5344CB8AC3E}">
        <p14:creationId xmlns:p14="http://schemas.microsoft.com/office/powerpoint/2010/main" val="223625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3</a:t>
            </a:fld>
            <a:endParaRPr lang="en-US" dirty="0"/>
          </a:p>
        </p:txBody>
      </p:sp>
    </p:spTree>
    <p:extLst>
      <p:ext uri="{BB962C8B-B14F-4D97-AF65-F5344CB8AC3E}">
        <p14:creationId xmlns:p14="http://schemas.microsoft.com/office/powerpoint/2010/main" val="90830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4</a:t>
            </a:fld>
            <a:endParaRPr lang="en-US" dirty="0"/>
          </a:p>
        </p:txBody>
      </p:sp>
    </p:spTree>
    <p:extLst>
      <p:ext uri="{BB962C8B-B14F-4D97-AF65-F5344CB8AC3E}">
        <p14:creationId xmlns:p14="http://schemas.microsoft.com/office/powerpoint/2010/main" val="2770116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Revenue generated from the Drainage Utility Charge will enable the City to address the areas prone to flooding.</a:t>
            </a:r>
          </a:p>
          <a:p>
            <a:endParaRPr lang="en-US" dirty="0"/>
          </a:p>
          <a:p>
            <a:r>
              <a:rPr lang="en-US" dirty="0"/>
              <a:t>The areas listed are the projects in our current Drainage System Capital Improvements Plan.</a:t>
            </a:r>
          </a:p>
          <a:p>
            <a:endParaRPr lang="en-US" dirty="0"/>
          </a:p>
          <a:p>
            <a:r>
              <a:rPr lang="en-US" dirty="0"/>
              <a:t>You can see that we have almost $4.1 million in drainage capital improvement projects identified.</a:t>
            </a:r>
          </a:p>
          <a:p>
            <a:endParaRPr lang="en-US" dirty="0"/>
          </a:p>
          <a:p>
            <a:r>
              <a:rPr lang="en-US" dirty="0"/>
              <a:t>This list is likely to grow upon completion of the City’s Infrastructure Master Plan.</a:t>
            </a:r>
          </a:p>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5</a:t>
            </a:fld>
            <a:endParaRPr lang="en-US" dirty="0"/>
          </a:p>
        </p:txBody>
      </p:sp>
    </p:spTree>
    <p:extLst>
      <p:ext uri="{BB962C8B-B14F-4D97-AF65-F5344CB8AC3E}">
        <p14:creationId xmlns:p14="http://schemas.microsoft.com/office/powerpoint/2010/main" val="1225104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6</a:t>
            </a:fld>
            <a:endParaRPr lang="en-US" dirty="0"/>
          </a:p>
        </p:txBody>
      </p:sp>
    </p:spTree>
    <p:extLst>
      <p:ext uri="{BB962C8B-B14F-4D97-AF65-F5344CB8AC3E}">
        <p14:creationId xmlns:p14="http://schemas.microsoft.com/office/powerpoint/2010/main" val="753896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Revenue generated from the Drainage Utility Charge will enable the City to address the areas prone to flooding.</a:t>
            </a:r>
          </a:p>
          <a:p>
            <a:endParaRPr lang="en-US" dirty="0"/>
          </a:p>
          <a:p>
            <a:r>
              <a:rPr lang="en-US" dirty="0"/>
              <a:t>The areas listed are the projects in our current Drainage System Capital Improvements Plan.</a:t>
            </a:r>
          </a:p>
          <a:p>
            <a:endParaRPr lang="en-US" dirty="0"/>
          </a:p>
          <a:p>
            <a:r>
              <a:rPr lang="en-US" dirty="0"/>
              <a:t>You can see that we have almost $4.1 million in drainage capital improvement projects identified.</a:t>
            </a:r>
          </a:p>
          <a:p>
            <a:endParaRPr lang="en-US" dirty="0"/>
          </a:p>
          <a:p>
            <a:r>
              <a:rPr lang="en-US" dirty="0"/>
              <a:t>This list is likely to grow upon completion of the City’s Infrastructure Master Plan.</a:t>
            </a:r>
          </a:p>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7</a:t>
            </a:fld>
            <a:endParaRPr lang="en-US" dirty="0"/>
          </a:p>
        </p:txBody>
      </p:sp>
    </p:spTree>
    <p:extLst>
      <p:ext uri="{BB962C8B-B14F-4D97-AF65-F5344CB8AC3E}">
        <p14:creationId xmlns:p14="http://schemas.microsoft.com/office/powerpoint/2010/main" val="241542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BB26C6-57EA-4252-8DF5-864BEB08052D}" type="slidenum">
              <a:rPr lang="en-US" smtClean="0"/>
              <a:t>8</a:t>
            </a:fld>
            <a:endParaRPr lang="en-US" dirty="0"/>
          </a:p>
        </p:txBody>
      </p:sp>
    </p:spTree>
    <p:extLst>
      <p:ext uri="{BB962C8B-B14F-4D97-AF65-F5344CB8AC3E}">
        <p14:creationId xmlns:p14="http://schemas.microsoft.com/office/powerpoint/2010/main" val="143180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7FBB26C6-57EA-4252-8DF5-864BEB08052D}" type="slidenum">
              <a:rPr lang="en-US" smtClean="0"/>
              <a:t>9</a:t>
            </a:fld>
            <a:endParaRPr lang="en-US" dirty="0"/>
          </a:p>
        </p:txBody>
      </p:sp>
    </p:spTree>
    <p:extLst>
      <p:ext uri="{BB962C8B-B14F-4D97-AF65-F5344CB8AC3E}">
        <p14:creationId xmlns:p14="http://schemas.microsoft.com/office/powerpoint/2010/main" val="4289656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391923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305465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208574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54726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189601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146549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374083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194857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353617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252780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13626-A1AC-49F4-A203-FBF2985B6D79}" type="datetimeFigureOut">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E844FF-98E3-4F8B-BD1A-D4AE2E2766A6}" type="slidenum">
              <a:rPr lang="en-US" smtClean="0"/>
              <a:t>‹#›</a:t>
            </a:fld>
            <a:endParaRPr lang="en-US" dirty="0"/>
          </a:p>
        </p:txBody>
      </p:sp>
    </p:spTree>
    <p:extLst>
      <p:ext uri="{BB962C8B-B14F-4D97-AF65-F5344CB8AC3E}">
        <p14:creationId xmlns:p14="http://schemas.microsoft.com/office/powerpoint/2010/main" val="20824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13626-A1AC-49F4-A203-FBF2985B6D79}" type="datetimeFigureOut">
              <a:rPr lang="en-US" smtClean="0"/>
              <a:t>8/13/2020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844FF-98E3-4F8B-BD1A-D4AE2E2766A6}" type="slidenum">
              <a:rPr lang="en-US" smtClean="0"/>
              <a:t>‹#›</a:t>
            </a:fld>
            <a:endParaRPr lang="en-US" dirty="0"/>
          </a:p>
        </p:txBody>
      </p:sp>
    </p:spTree>
    <p:extLst>
      <p:ext uri="{BB962C8B-B14F-4D97-AF65-F5344CB8AC3E}">
        <p14:creationId xmlns:p14="http://schemas.microsoft.com/office/powerpoint/2010/main" val="365619720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a:t>
            </a:r>
          </a:p>
        </p:txBody>
      </p:sp>
      <p:sp>
        <p:nvSpPr>
          <p:cNvPr id="5" name="TextBox 4">
            <a:extLst>
              <a:ext uri="{FF2B5EF4-FFF2-40B4-BE49-F238E27FC236}">
                <a16:creationId xmlns:a16="http://schemas.microsoft.com/office/drawing/2014/main" id="{058E285E-C923-4270-9851-24B78EE33894}"/>
              </a:ext>
            </a:extLst>
          </p:cNvPr>
          <p:cNvSpPr txBox="1"/>
          <p:nvPr/>
        </p:nvSpPr>
        <p:spPr>
          <a:xfrm>
            <a:off x="4032529" y="2489115"/>
            <a:ext cx="7249933" cy="4031873"/>
          </a:xfrm>
          <a:prstGeom prst="rect">
            <a:avLst/>
          </a:prstGeom>
          <a:noFill/>
        </p:spPr>
        <p:txBody>
          <a:bodyPr wrap="none" rtlCol="0">
            <a:spAutoFit/>
          </a:bodyPr>
          <a:lstStyle/>
          <a:p>
            <a:pPr algn="ctr"/>
            <a:r>
              <a:rPr lang="en-US" sz="4400" dirty="0">
                <a:solidFill>
                  <a:schemeClr val="bg1"/>
                </a:solidFill>
              </a:rPr>
              <a:t>Community Development</a:t>
            </a:r>
          </a:p>
          <a:p>
            <a:pPr algn="ctr"/>
            <a:r>
              <a:rPr lang="en-US" sz="4400" dirty="0">
                <a:solidFill>
                  <a:schemeClr val="bg1"/>
                </a:solidFill>
              </a:rPr>
              <a:t>Block Grant (CDBG)</a:t>
            </a:r>
          </a:p>
          <a:p>
            <a:pPr algn="ctr"/>
            <a:r>
              <a:rPr lang="en-US" sz="4400" dirty="0">
                <a:solidFill>
                  <a:schemeClr val="bg1"/>
                </a:solidFill>
              </a:rPr>
              <a:t>Disaster Recovery Mitigation </a:t>
            </a:r>
          </a:p>
          <a:p>
            <a:pPr algn="ctr"/>
            <a:r>
              <a:rPr lang="en-US" sz="4400" dirty="0">
                <a:solidFill>
                  <a:schemeClr val="bg1"/>
                </a:solidFill>
              </a:rPr>
              <a:t>Public Hearing</a:t>
            </a:r>
          </a:p>
          <a:p>
            <a:pPr algn="ctr"/>
            <a:r>
              <a:rPr lang="en-US" sz="4400" dirty="0">
                <a:solidFill>
                  <a:schemeClr val="bg1"/>
                </a:solidFill>
              </a:rPr>
              <a:t>August 13, 2020</a:t>
            </a:r>
          </a:p>
          <a:p>
            <a:pPr marL="285750" indent="-285750">
              <a:buFont typeface="Wingdings" panose="05000000000000000000" pitchFamily="2" charset="2"/>
              <a:buChar char="§"/>
            </a:pPr>
            <a:endParaRPr lang="en-US" dirty="0">
              <a:solidFill>
                <a:schemeClr val="bg1"/>
              </a:solidFill>
            </a:endParaRPr>
          </a:p>
          <a:p>
            <a:pPr marL="285750" indent="-285750">
              <a:buFont typeface="Wingdings" panose="05000000000000000000" pitchFamily="2" charset="2"/>
              <a:buChar char="§"/>
            </a:pPr>
            <a:endParaRPr lang="en-US" dirty="0">
              <a:solidFill>
                <a:schemeClr val="bg1"/>
              </a:solidFill>
            </a:endParaRPr>
          </a:p>
        </p:txBody>
      </p:sp>
      <p:pic>
        <p:nvPicPr>
          <p:cNvPr id="4" name="Picture 3">
            <a:extLst>
              <a:ext uri="{FF2B5EF4-FFF2-40B4-BE49-F238E27FC236}">
                <a16:creationId xmlns:a16="http://schemas.microsoft.com/office/drawing/2014/main" id="{8506E4CB-5C2C-4980-AD7E-DF4EB81D26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615" y="2843190"/>
            <a:ext cx="2491884" cy="1292398"/>
          </a:xfrm>
          <a:prstGeom prst="rect">
            <a:avLst/>
          </a:prstGeom>
        </p:spPr>
      </p:pic>
      <p:pic>
        <p:nvPicPr>
          <p:cNvPr id="8" name="Picture 7" descr="A close up of a logo&#10;&#10;Description automatically generated">
            <a:extLst>
              <a:ext uri="{FF2B5EF4-FFF2-40B4-BE49-F238E27FC236}">
                <a16:creationId xmlns:a16="http://schemas.microsoft.com/office/drawing/2014/main" id="{B7D3A1C2-969A-49F2-B59B-655FF25FD4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Tree>
    <p:extLst>
      <p:ext uri="{BB962C8B-B14F-4D97-AF65-F5344CB8AC3E}">
        <p14:creationId xmlns:p14="http://schemas.microsoft.com/office/powerpoint/2010/main" val="19810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79" y="2074363"/>
            <a:ext cx="2779525"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000" b="1" dirty="0">
                <a:solidFill>
                  <a:srgbClr val="FFFFFF"/>
                </a:solidFill>
              </a:rPr>
              <a:t>FAQs</a:t>
            </a:r>
            <a:endParaRPr lang="en-US" sz="3000" b="1" kern="1200" dirty="0">
              <a:solidFill>
                <a:srgbClr val="FFFFFF"/>
              </a:solidFill>
              <a:latin typeface="+mj-lt"/>
              <a:ea typeface="+mj-ea"/>
              <a:cs typeface="+mj-cs"/>
            </a:endParaRPr>
          </a:p>
        </p:txBody>
      </p:sp>
      <p:sp>
        <p:nvSpPr>
          <p:cNvPr id="6" name="Content Placeholder 2">
            <a:extLst>
              <a:ext uri="{FF2B5EF4-FFF2-40B4-BE49-F238E27FC236}">
                <a16:creationId xmlns:a16="http://schemas.microsoft.com/office/drawing/2014/main" id="{FF5B30A1-BED9-4206-A5DF-E802964E1D82}"/>
              </a:ext>
            </a:extLst>
          </p:cNvPr>
          <p:cNvSpPr>
            <a:spLocks noGrp="1"/>
          </p:cNvSpPr>
          <p:nvPr>
            <p:ph idx="1"/>
          </p:nvPr>
        </p:nvSpPr>
        <p:spPr>
          <a:xfrm>
            <a:off x="3571246" y="1391815"/>
            <a:ext cx="8279704" cy="4074370"/>
          </a:xfrm>
        </p:spPr>
        <p:txBody>
          <a:bodyPr>
            <a:normAutofit/>
          </a:bodyPr>
          <a:lstStyle/>
          <a:p>
            <a:pPr>
              <a:buFont typeface="Wingdings" panose="05000000000000000000" pitchFamily="2" charset="2"/>
              <a:buChar char="§"/>
            </a:pPr>
            <a:r>
              <a:rPr lang="en-US" sz="2400" dirty="0">
                <a:solidFill>
                  <a:schemeClr val="bg1"/>
                </a:solidFill>
              </a:rPr>
              <a:t>The Texas General Land Office (GLO) is administering </a:t>
            </a:r>
            <a:r>
              <a:rPr lang="en-US" sz="2400" b="1" dirty="0">
                <a:solidFill>
                  <a:schemeClr val="bg1"/>
                </a:solidFill>
              </a:rPr>
              <a:t>$4,294,189,000 </a:t>
            </a:r>
            <a:r>
              <a:rPr lang="en-US" sz="2400" dirty="0">
                <a:solidFill>
                  <a:schemeClr val="bg1"/>
                </a:solidFill>
              </a:rPr>
              <a:t>in U.S. Department of Housing Development (HUD) Community Development Block Grant Mitigation (CDBG-MIT) funds.</a:t>
            </a:r>
          </a:p>
          <a:p>
            <a:pPr lvl="1"/>
            <a:r>
              <a:rPr lang="en-US" sz="2000" dirty="0">
                <a:solidFill>
                  <a:schemeClr val="bg1"/>
                </a:solidFill>
              </a:rPr>
              <a:t>Used to build and implement structural and non-structural projects, programs, and partnerships throughout the state of Texas that reduce the risks and impacts of future natural disasters</a:t>
            </a:r>
          </a:p>
          <a:p>
            <a:pPr lvl="1"/>
            <a:r>
              <a:rPr lang="en-US" sz="2000" dirty="0">
                <a:solidFill>
                  <a:schemeClr val="bg1"/>
                </a:solidFill>
              </a:rPr>
              <a:t>Flood Control and Drainage Improvements</a:t>
            </a:r>
          </a:p>
          <a:p>
            <a:pPr lvl="1"/>
            <a:r>
              <a:rPr lang="en-US" sz="2000" dirty="0">
                <a:solidFill>
                  <a:schemeClr val="bg1"/>
                </a:solidFill>
              </a:rPr>
              <a:t>Infrastructure Improvements</a:t>
            </a:r>
          </a:p>
          <a:p>
            <a:pPr lvl="1"/>
            <a:r>
              <a:rPr lang="en-US" sz="2000" dirty="0">
                <a:solidFill>
                  <a:schemeClr val="bg1"/>
                </a:solidFill>
              </a:rPr>
              <a:t>Green Infrastructure</a:t>
            </a:r>
          </a:p>
          <a:p>
            <a:pPr lvl="1"/>
            <a:r>
              <a:rPr lang="en-US" sz="2000" dirty="0">
                <a:solidFill>
                  <a:schemeClr val="bg1"/>
                </a:solidFill>
              </a:rPr>
              <a:t>Public Facilities</a:t>
            </a:r>
          </a:p>
          <a:p>
            <a:pPr lvl="1"/>
            <a:r>
              <a:rPr lang="en-US" sz="2000" dirty="0">
                <a:solidFill>
                  <a:schemeClr val="bg1"/>
                </a:solidFill>
              </a:rPr>
              <a:t>Buyouts</a:t>
            </a:r>
            <a:endParaRPr lang="en-US" dirty="0"/>
          </a:p>
          <a:p>
            <a:pPr marL="0" indent="0">
              <a:buNone/>
            </a:pPr>
            <a:endParaRPr lang="en-US" dirty="0"/>
          </a:p>
          <a:p>
            <a:pPr>
              <a:buFont typeface="Wingdings" panose="05000000000000000000" pitchFamily="2" charset="2"/>
              <a:buChar char="§"/>
            </a:pPr>
            <a:endParaRPr lang="en-US"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2000" dirty="0"/>
          </a:p>
        </p:txBody>
      </p:sp>
      <p:sp>
        <p:nvSpPr>
          <p:cNvPr id="7" name="TextBox 6">
            <a:extLst>
              <a:ext uri="{FF2B5EF4-FFF2-40B4-BE49-F238E27FC236}">
                <a16:creationId xmlns:a16="http://schemas.microsoft.com/office/drawing/2014/main" id="{F579FF30-A2CA-4099-A463-3BA60C894040}"/>
              </a:ext>
            </a:extLst>
          </p:cNvPr>
          <p:cNvSpPr txBox="1"/>
          <p:nvPr/>
        </p:nvSpPr>
        <p:spPr>
          <a:xfrm>
            <a:off x="2013557" y="387844"/>
            <a:ext cx="10082410" cy="584775"/>
          </a:xfrm>
          <a:prstGeom prst="rect">
            <a:avLst/>
          </a:prstGeom>
          <a:noFill/>
        </p:spPr>
        <p:txBody>
          <a:bodyPr wrap="square" rtlCol="0">
            <a:spAutoFit/>
          </a:bodyPr>
          <a:lstStyle/>
          <a:p>
            <a:pPr algn="ctr"/>
            <a:r>
              <a:rPr lang="en-US" sz="3200" b="1" dirty="0">
                <a:solidFill>
                  <a:srgbClr val="C00000"/>
                </a:solidFill>
                <a:latin typeface="+mj-lt"/>
              </a:rPr>
              <a:t>Who administers the grant and how much is available?</a:t>
            </a:r>
          </a:p>
        </p:txBody>
      </p:sp>
      <p:pic>
        <p:nvPicPr>
          <p:cNvPr id="4" name="Picture 3" descr="A close up of a logo&#10;&#10;Description automatically generated">
            <a:extLst>
              <a:ext uri="{FF2B5EF4-FFF2-40B4-BE49-F238E27FC236}">
                <a16:creationId xmlns:a16="http://schemas.microsoft.com/office/drawing/2014/main" id="{D89AA341-1399-4949-A131-D720C4A440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Tree>
    <p:extLst>
      <p:ext uri="{BB962C8B-B14F-4D97-AF65-F5344CB8AC3E}">
        <p14:creationId xmlns:p14="http://schemas.microsoft.com/office/powerpoint/2010/main" val="21741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79" y="2074363"/>
            <a:ext cx="2779525"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000" b="1" dirty="0">
                <a:solidFill>
                  <a:srgbClr val="FFFFFF"/>
                </a:solidFill>
              </a:rPr>
              <a:t>FAQs</a:t>
            </a:r>
            <a:endParaRPr lang="en-US" sz="3000" b="1" kern="1200" dirty="0">
              <a:solidFill>
                <a:srgbClr val="FFFFFF"/>
              </a:solidFill>
              <a:latin typeface="+mj-lt"/>
              <a:ea typeface="+mj-ea"/>
              <a:cs typeface="+mj-cs"/>
            </a:endParaRPr>
          </a:p>
        </p:txBody>
      </p:sp>
      <p:sp>
        <p:nvSpPr>
          <p:cNvPr id="6" name="Content Placeholder 2">
            <a:extLst>
              <a:ext uri="{FF2B5EF4-FFF2-40B4-BE49-F238E27FC236}">
                <a16:creationId xmlns:a16="http://schemas.microsoft.com/office/drawing/2014/main" id="{FF5B30A1-BED9-4206-A5DF-E802964E1D82}"/>
              </a:ext>
            </a:extLst>
          </p:cNvPr>
          <p:cNvSpPr>
            <a:spLocks noGrp="1"/>
          </p:cNvSpPr>
          <p:nvPr>
            <p:ph idx="1"/>
          </p:nvPr>
        </p:nvSpPr>
        <p:spPr>
          <a:xfrm>
            <a:off x="3665950" y="1792454"/>
            <a:ext cx="8279704" cy="3273092"/>
          </a:xfrm>
        </p:spPr>
        <p:txBody>
          <a:bodyPr>
            <a:normAutofit/>
          </a:bodyPr>
          <a:lstStyle/>
          <a:p>
            <a:pPr>
              <a:buFont typeface="Wingdings" panose="05000000000000000000" pitchFamily="2" charset="2"/>
              <a:buChar char="§"/>
            </a:pPr>
            <a:r>
              <a:rPr lang="en-US" sz="2400" dirty="0">
                <a:solidFill>
                  <a:schemeClr val="bg1"/>
                </a:solidFill>
              </a:rPr>
              <a:t>2015 Flood State Competition - $46 million </a:t>
            </a:r>
          </a:p>
          <a:p>
            <a:pPr>
              <a:buFont typeface="Wingdings" panose="05000000000000000000" pitchFamily="2" charset="2"/>
              <a:buChar char="§"/>
            </a:pPr>
            <a:endParaRPr lang="en-US" sz="2400" dirty="0">
              <a:solidFill>
                <a:schemeClr val="bg1"/>
              </a:solidFill>
            </a:endParaRPr>
          </a:p>
          <a:p>
            <a:pPr>
              <a:buFont typeface="Wingdings" panose="05000000000000000000" pitchFamily="2" charset="2"/>
              <a:buChar char="§"/>
            </a:pPr>
            <a:r>
              <a:rPr lang="en-US" sz="2400" dirty="0">
                <a:solidFill>
                  <a:schemeClr val="bg1"/>
                </a:solidFill>
              </a:rPr>
              <a:t>2016 Flood State Competition - $147.6 million</a:t>
            </a:r>
          </a:p>
          <a:p>
            <a:pPr>
              <a:buFont typeface="Wingdings" panose="05000000000000000000" pitchFamily="2" charset="2"/>
              <a:buChar char="§"/>
            </a:pPr>
            <a:endParaRPr lang="en-US" sz="2400" dirty="0">
              <a:solidFill>
                <a:schemeClr val="bg1"/>
              </a:solidFill>
            </a:endParaRPr>
          </a:p>
          <a:p>
            <a:pPr>
              <a:buFont typeface="Wingdings" panose="05000000000000000000" pitchFamily="2" charset="2"/>
              <a:buChar char="§"/>
            </a:pPr>
            <a:r>
              <a:rPr lang="en-US" sz="2400" dirty="0">
                <a:solidFill>
                  <a:schemeClr val="bg1"/>
                </a:solidFill>
              </a:rPr>
              <a:t>Hurricane Harvey State Mitigation Competition - $2.1 billion</a:t>
            </a:r>
          </a:p>
          <a:p>
            <a:pPr marL="0" indent="0">
              <a:buNone/>
            </a:pPr>
            <a:endParaRPr lang="en-US" sz="2400" dirty="0">
              <a:solidFill>
                <a:schemeClr val="bg1"/>
              </a:solidFill>
            </a:endParaRPr>
          </a:p>
          <a:p>
            <a:pPr>
              <a:buFont typeface="Wingdings" panose="05000000000000000000" pitchFamily="2" charset="2"/>
              <a:buChar char="§"/>
            </a:pPr>
            <a:r>
              <a:rPr lang="en-US" sz="2400" dirty="0">
                <a:solidFill>
                  <a:schemeClr val="bg1"/>
                </a:solidFill>
              </a:rPr>
              <a:t>Regional Mitigation Program - $500 million</a:t>
            </a:r>
            <a:endParaRPr lang="en-US" sz="2000" dirty="0">
              <a:solidFill>
                <a:schemeClr val="bg1"/>
              </a:solidFill>
            </a:endParaRPr>
          </a:p>
          <a:p>
            <a:pPr marL="457200" lvl="1" indent="0">
              <a:buNone/>
            </a:pPr>
            <a:endParaRPr lang="en-US" sz="2000" dirty="0">
              <a:solidFill>
                <a:schemeClr val="bg1"/>
              </a:solidFill>
            </a:endParaRPr>
          </a:p>
          <a:p>
            <a:pPr lvl="1"/>
            <a:endParaRPr lang="en-US" sz="1800" dirty="0"/>
          </a:p>
          <a:p>
            <a:pPr lvl="1"/>
            <a:endParaRPr lang="en-US" dirty="0"/>
          </a:p>
          <a:p>
            <a:pPr marL="0" indent="0">
              <a:buNone/>
            </a:pPr>
            <a:endParaRPr lang="en-US" dirty="0"/>
          </a:p>
          <a:p>
            <a:pPr>
              <a:buFont typeface="Wingdings" panose="05000000000000000000" pitchFamily="2" charset="2"/>
              <a:buChar char="§"/>
            </a:pPr>
            <a:endParaRPr lang="en-US"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2000" dirty="0"/>
          </a:p>
        </p:txBody>
      </p:sp>
      <p:sp>
        <p:nvSpPr>
          <p:cNvPr id="7" name="TextBox 6">
            <a:extLst>
              <a:ext uri="{FF2B5EF4-FFF2-40B4-BE49-F238E27FC236}">
                <a16:creationId xmlns:a16="http://schemas.microsoft.com/office/drawing/2014/main" id="{F579FF30-A2CA-4099-A463-3BA60C894040}"/>
              </a:ext>
            </a:extLst>
          </p:cNvPr>
          <p:cNvSpPr txBox="1"/>
          <p:nvPr/>
        </p:nvSpPr>
        <p:spPr>
          <a:xfrm>
            <a:off x="2013557" y="634617"/>
            <a:ext cx="9932097" cy="584775"/>
          </a:xfrm>
          <a:prstGeom prst="rect">
            <a:avLst/>
          </a:prstGeom>
          <a:noFill/>
        </p:spPr>
        <p:txBody>
          <a:bodyPr wrap="square" rtlCol="0">
            <a:spAutoFit/>
          </a:bodyPr>
          <a:lstStyle/>
          <a:p>
            <a:pPr algn="ctr"/>
            <a:r>
              <a:rPr lang="en-US" sz="3200" b="1" dirty="0">
                <a:solidFill>
                  <a:srgbClr val="C00000"/>
                </a:solidFill>
                <a:latin typeface="+mj-lt"/>
              </a:rPr>
              <a:t>What programs events are eligible for our City?</a:t>
            </a:r>
          </a:p>
        </p:txBody>
      </p:sp>
      <p:pic>
        <p:nvPicPr>
          <p:cNvPr id="4" name="Picture 3" descr="A close up of a logo&#10;&#10;Description automatically generated">
            <a:extLst>
              <a:ext uri="{FF2B5EF4-FFF2-40B4-BE49-F238E27FC236}">
                <a16:creationId xmlns:a16="http://schemas.microsoft.com/office/drawing/2014/main" id="{D89AA341-1399-4949-A131-D720C4A440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Tree>
    <p:extLst>
      <p:ext uri="{BB962C8B-B14F-4D97-AF65-F5344CB8AC3E}">
        <p14:creationId xmlns:p14="http://schemas.microsoft.com/office/powerpoint/2010/main" val="136818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79" y="2074363"/>
            <a:ext cx="2779525"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000" b="1" dirty="0">
                <a:solidFill>
                  <a:srgbClr val="FFFFFF"/>
                </a:solidFill>
              </a:rPr>
              <a:t>FAQs</a:t>
            </a:r>
            <a:endParaRPr lang="en-US" sz="3000" b="1" kern="1200" dirty="0">
              <a:solidFill>
                <a:srgbClr val="FFFFFF"/>
              </a:solidFill>
              <a:latin typeface="+mj-lt"/>
              <a:ea typeface="+mj-ea"/>
              <a:cs typeface="+mj-cs"/>
            </a:endParaRPr>
          </a:p>
        </p:txBody>
      </p:sp>
      <p:sp>
        <p:nvSpPr>
          <p:cNvPr id="6" name="Content Placeholder 2">
            <a:extLst>
              <a:ext uri="{FF2B5EF4-FFF2-40B4-BE49-F238E27FC236}">
                <a16:creationId xmlns:a16="http://schemas.microsoft.com/office/drawing/2014/main" id="{FF5B30A1-BED9-4206-A5DF-E802964E1D82}"/>
              </a:ext>
            </a:extLst>
          </p:cNvPr>
          <p:cNvSpPr>
            <a:spLocks noGrp="1"/>
          </p:cNvSpPr>
          <p:nvPr>
            <p:ph idx="1"/>
          </p:nvPr>
        </p:nvSpPr>
        <p:spPr>
          <a:xfrm>
            <a:off x="3665950" y="1773210"/>
            <a:ext cx="8279704" cy="3311580"/>
          </a:xfrm>
        </p:spPr>
        <p:txBody>
          <a:bodyPr>
            <a:normAutofit/>
          </a:bodyPr>
          <a:lstStyle/>
          <a:p>
            <a:pPr>
              <a:buFont typeface="Wingdings" panose="05000000000000000000" pitchFamily="2" charset="2"/>
              <a:buChar char="§"/>
            </a:pPr>
            <a:r>
              <a:rPr lang="en-US" sz="2400" dirty="0">
                <a:solidFill>
                  <a:schemeClr val="bg1"/>
                </a:solidFill>
              </a:rPr>
              <a:t>The City has selected the following:</a:t>
            </a:r>
          </a:p>
          <a:p>
            <a:pPr lvl="1">
              <a:buFont typeface="Wingdings" panose="05000000000000000000" pitchFamily="2" charset="2"/>
              <a:buChar char="§"/>
            </a:pPr>
            <a:r>
              <a:rPr lang="en-US" sz="2000" dirty="0">
                <a:solidFill>
                  <a:schemeClr val="bg1"/>
                </a:solidFill>
              </a:rPr>
              <a:t>Grant Administrator - Public Management, Inc - Houston, TX</a:t>
            </a:r>
          </a:p>
          <a:p>
            <a:pPr lvl="1">
              <a:buFont typeface="Wingdings" panose="05000000000000000000" pitchFamily="2" charset="2"/>
              <a:buChar char="§"/>
            </a:pPr>
            <a:r>
              <a:rPr lang="en-US" sz="2000" dirty="0">
                <a:solidFill>
                  <a:schemeClr val="bg1"/>
                </a:solidFill>
              </a:rPr>
              <a:t>Grant Engineer - Strand and Associates - Brenham, TX</a:t>
            </a:r>
          </a:p>
          <a:p>
            <a:pPr marL="0" indent="0">
              <a:buNone/>
            </a:pPr>
            <a:endParaRPr lang="en-US" sz="1800" dirty="0">
              <a:solidFill>
                <a:schemeClr val="bg1"/>
              </a:solidFill>
            </a:endParaRPr>
          </a:p>
          <a:p>
            <a:pPr>
              <a:buFont typeface="Wingdings" panose="05000000000000000000" pitchFamily="2" charset="2"/>
              <a:buChar char="§"/>
            </a:pPr>
            <a:r>
              <a:rPr lang="en-US" sz="2400" dirty="0">
                <a:solidFill>
                  <a:schemeClr val="bg1"/>
                </a:solidFill>
              </a:rPr>
              <a:t>No funds will be expensed to either company unless the grant is received and then those fees will be included in the grant. If the grant is received the City will be responsible for 1% of matching grant award. This will be funded through the drainage utility fund.</a:t>
            </a:r>
          </a:p>
          <a:p>
            <a:pPr>
              <a:buFont typeface="Wingdings" panose="05000000000000000000" pitchFamily="2" charset="2"/>
              <a:buChar char="§"/>
            </a:pPr>
            <a:endParaRPr lang="en-US" sz="2400" dirty="0">
              <a:solidFill>
                <a:schemeClr val="bg1"/>
              </a:solidFill>
            </a:endParaRPr>
          </a:p>
          <a:p>
            <a:pPr>
              <a:buFont typeface="Wingdings" panose="05000000000000000000" pitchFamily="2" charset="2"/>
              <a:buChar char="§"/>
            </a:pPr>
            <a:endParaRPr lang="en-US" sz="2400" dirty="0">
              <a:solidFill>
                <a:schemeClr val="bg1"/>
              </a:solidFill>
            </a:endParaRPr>
          </a:p>
          <a:p>
            <a:pPr marL="0" indent="0">
              <a:buNone/>
            </a:pPr>
            <a:endParaRPr lang="en-US" sz="2400" dirty="0">
              <a:solidFill>
                <a:schemeClr val="bg1"/>
              </a:solidFill>
            </a:endParaRPr>
          </a:p>
          <a:p>
            <a:pPr>
              <a:buFont typeface="Wingdings" panose="05000000000000000000" pitchFamily="2" charset="2"/>
              <a:buChar char="§"/>
            </a:pPr>
            <a:endParaRPr lang="en-US" sz="2400" dirty="0">
              <a:solidFill>
                <a:schemeClr val="bg1"/>
              </a:solidFill>
            </a:endParaRPr>
          </a:p>
          <a:p>
            <a:pPr>
              <a:buFont typeface="Wingdings" panose="05000000000000000000" pitchFamily="2" charset="2"/>
              <a:buChar char="§"/>
            </a:pPr>
            <a:endParaRPr lang="en-US" sz="2000" dirty="0">
              <a:solidFill>
                <a:schemeClr val="bg1"/>
              </a:solidFill>
            </a:endParaRPr>
          </a:p>
          <a:p>
            <a:pPr marL="457200" lvl="1" indent="0">
              <a:buNone/>
            </a:pPr>
            <a:endParaRPr lang="en-US" sz="2000" dirty="0">
              <a:solidFill>
                <a:schemeClr val="bg1"/>
              </a:solidFill>
            </a:endParaRPr>
          </a:p>
          <a:p>
            <a:pPr lvl="1"/>
            <a:endParaRPr lang="en-US" sz="1800" dirty="0"/>
          </a:p>
          <a:p>
            <a:pPr lvl="1"/>
            <a:endParaRPr lang="en-US" dirty="0"/>
          </a:p>
          <a:p>
            <a:pPr marL="0" indent="0">
              <a:buNone/>
            </a:pPr>
            <a:endParaRPr lang="en-US" dirty="0"/>
          </a:p>
          <a:p>
            <a:pPr>
              <a:buFont typeface="Wingdings" panose="05000000000000000000" pitchFamily="2" charset="2"/>
              <a:buChar char="§"/>
            </a:pPr>
            <a:endParaRPr lang="en-US"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2000" dirty="0"/>
          </a:p>
        </p:txBody>
      </p:sp>
      <p:sp>
        <p:nvSpPr>
          <p:cNvPr id="7" name="TextBox 6">
            <a:extLst>
              <a:ext uri="{FF2B5EF4-FFF2-40B4-BE49-F238E27FC236}">
                <a16:creationId xmlns:a16="http://schemas.microsoft.com/office/drawing/2014/main" id="{F579FF30-A2CA-4099-A463-3BA60C894040}"/>
              </a:ext>
            </a:extLst>
          </p:cNvPr>
          <p:cNvSpPr txBox="1"/>
          <p:nvPr/>
        </p:nvSpPr>
        <p:spPr>
          <a:xfrm>
            <a:off x="2029841" y="594218"/>
            <a:ext cx="9932097" cy="584775"/>
          </a:xfrm>
          <a:prstGeom prst="rect">
            <a:avLst/>
          </a:prstGeom>
          <a:noFill/>
        </p:spPr>
        <p:txBody>
          <a:bodyPr wrap="square" rtlCol="0">
            <a:spAutoFit/>
          </a:bodyPr>
          <a:lstStyle/>
          <a:p>
            <a:pPr algn="ctr"/>
            <a:r>
              <a:rPr lang="en-US" sz="3200" b="1" dirty="0">
                <a:solidFill>
                  <a:srgbClr val="C00000"/>
                </a:solidFill>
                <a:latin typeface="+mj-lt"/>
              </a:rPr>
              <a:t>Who is the City’s partners in the grant process?</a:t>
            </a:r>
          </a:p>
        </p:txBody>
      </p:sp>
      <p:pic>
        <p:nvPicPr>
          <p:cNvPr id="4" name="Picture 3" descr="A close up of a logo&#10;&#10;Description automatically generated">
            <a:extLst>
              <a:ext uri="{FF2B5EF4-FFF2-40B4-BE49-F238E27FC236}">
                <a16:creationId xmlns:a16="http://schemas.microsoft.com/office/drawing/2014/main" id="{D89AA341-1399-4949-A131-D720C4A440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Tree>
    <p:extLst>
      <p:ext uri="{BB962C8B-B14F-4D97-AF65-F5344CB8AC3E}">
        <p14:creationId xmlns:p14="http://schemas.microsoft.com/office/powerpoint/2010/main" val="395600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200" b="1" dirty="0">
                <a:solidFill>
                  <a:srgbClr val="FFFFFF"/>
                </a:solidFill>
              </a:rPr>
              <a:t>Potential Mitigation Projects</a:t>
            </a:r>
            <a:endParaRPr lang="en-US" sz="3200" b="1" kern="1200" dirty="0">
              <a:solidFill>
                <a:srgbClr val="FFFFFF"/>
              </a:solidFill>
              <a:latin typeface="+mj-lt"/>
              <a:ea typeface="+mj-ea"/>
              <a:cs typeface="+mj-cs"/>
            </a:endParaRPr>
          </a:p>
        </p:txBody>
      </p:sp>
      <p:sp>
        <p:nvSpPr>
          <p:cNvPr id="7" name="TextBox 6">
            <a:extLst>
              <a:ext uri="{FF2B5EF4-FFF2-40B4-BE49-F238E27FC236}">
                <a16:creationId xmlns:a16="http://schemas.microsoft.com/office/drawing/2014/main" id="{9EBCD909-AD2D-4640-A6AB-34A78F074200}"/>
              </a:ext>
            </a:extLst>
          </p:cNvPr>
          <p:cNvSpPr txBox="1"/>
          <p:nvPr/>
        </p:nvSpPr>
        <p:spPr>
          <a:xfrm>
            <a:off x="3119626" y="370375"/>
            <a:ext cx="9026434" cy="461665"/>
          </a:xfrm>
          <a:prstGeom prst="rect">
            <a:avLst/>
          </a:prstGeom>
          <a:noFill/>
        </p:spPr>
        <p:txBody>
          <a:bodyPr wrap="square" rtlCol="0">
            <a:spAutoFit/>
          </a:bodyPr>
          <a:lstStyle/>
          <a:p>
            <a:pPr algn="ctr"/>
            <a:r>
              <a:rPr lang="en-US" sz="2400" dirty="0">
                <a:solidFill>
                  <a:schemeClr val="bg1"/>
                </a:solidFill>
                <a:latin typeface="+mj-lt"/>
              </a:rPr>
              <a:t>Possible Projects Funded Through Grant Program</a:t>
            </a:r>
          </a:p>
        </p:txBody>
      </p:sp>
      <p:graphicFrame>
        <p:nvGraphicFramePr>
          <p:cNvPr id="3" name="Table 3">
            <a:extLst>
              <a:ext uri="{FF2B5EF4-FFF2-40B4-BE49-F238E27FC236}">
                <a16:creationId xmlns:a16="http://schemas.microsoft.com/office/drawing/2014/main" id="{09C38E81-B523-432C-BF5F-E2C60EE7A645}"/>
              </a:ext>
            </a:extLst>
          </p:cNvPr>
          <p:cNvGraphicFramePr>
            <a:graphicFrameLocks noGrp="1"/>
          </p:cNvGraphicFramePr>
          <p:nvPr>
            <p:extLst>
              <p:ext uri="{D42A27DB-BD31-4B8C-83A1-F6EECF244321}">
                <p14:modId xmlns:p14="http://schemas.microsoft.com/office/powerpoint/2010/main" val="2669380993"/>
              </p:ext>
            </p:extLst>
          </p:nvPr>
        </p:nvGraphicFramePr>
        <p:xfrm>
          <a:off x="4428308" y="836550"/>
          <a:ext cx="6409071" cy="5486400"/>
        </p:xfrm>
        <a:graphic>
          <a:graphicData uri="http://schemas.openxmlformats.org/drawingml/2006/table">
            <a:tbl>
              <a:tblPr firstRow="1" bandRow="1">
                <a:tableStyleId>{93296810-A885-4BE3-A3E7-6D5BEEA58F35}</a:tableStyleId>
              </a:tblPr>
              <a:tblGrid>
                <a:gridCol w="4249840">
                  <a:extLst>
                    <a:ext uri="{9D8B030D-6E8A-4147-A177-3AD203B41FA5}">
                      <a16:colId xmlns:a16="http://schemas.microsoft.com/office/drawing/2014/main" val="2428334967"/>
                    </a:ext>
                  </a:extLst>
                </a:gridCol>
                <a:gridCol w="2159231">
                  <a:extLst>
                    <a:ext uri="{9D8B030D-6E8A-4147-A177-3AD203B41FA5}">
                      <a16:colId xmlns:a16="http://schemas.microsoft.com/office/drawing/2014/main" val="3564213907"/>
                    </a:ext>
                  </a:extLst>
                </a:gridCol>
              </a:tblGrid>
              <a:tr h="351098">
                <a:tc>
                  <a:txBody>
                    <a:bodyPr/>
                    <a:lstStyle/>
                    <a:p>
                      <a:pPr algn="ctr"/>
                      <a:r>
                        <a:rPr lang="en-US" dirty="0"/>
                        <a:t>Project</a:t>
                      </a:r>
                    </a:p>
                  </a:txBody>
                  <a:tcPr/>
                </a:tc>
                <a:tc>
                  <a:txBody>
                    <a:bodyPr/>
                    <a:lstStyle/>
                    <a:p>
                      <a:pPr algn="ctr"/>
                      <a:r>
                        <a:rPr lang="en-US" dirty="0"/>
                        <a:t>Amount</a:t>
                      </a:r>
                    </a:p>
                  </a:txBody>
                  <a:tcPr/>
                </a:tc>
                <a:extLst>
                  <a:ext uri="{0D108BD9-81ED-4DB2-BD59-A6C34878D82A}">
                    <a16:rowId xmlns:a16="http://schemas.microsoft.com/office/drawing/2014/main" val="3725801423"/>
                  </a:ext>
                </a:extLst>
              </a:tr>
              <a:tr h="351098">
                <a:tc>
                  <a:txBody>
                    <a:bodyPr/>
                    <a:lstStyle/>
                    <a:p>
                      <a:r>
                        <a:rPr lang="en-US" dirty="0"/>
                        <a:t>Neibuhr/Rosenbaum St</a:t>
                      </a:r>
                    </a:p>
                  </a:txBody>
                  <a:tcPr/>
                </a:tc>
                <a:tc>
                  <a:txBody>
                    <a:bodyPr/>
                    <a:lstStyle/>
                    <a:p>
                      <a:pPr algn="r"/>
                      <a:r>
                        <a:rPr lang="en-US" dirty="0"/>
                        <a:t>$1,170,400</a:t>
                      </a:r>
                    </a:p>
                  </a:txBody>
                  <a:tcPr/>
                </a:tc>
                <a:extLst>
                  <a:ext uri="{0D108BD9-81ED-4DB2-BD59-A6C34878D82A}">
                    <a16:rowId xmlns:a16="http://schemas.microsoft.com/office/drawing/2014/main" val="3653066421"/>
                  </a:ext>
                </a:extLst>
              </a:tr>
              <a:tr h="351098">
                <a:tc>
                  <a:txBody>
                    <a:bodyPr/>
                    <a:lstStyle/>
                    <a:p>
                      <a:r>
                        <a:rPr lang="en-US" dirty="0"/>
                        <a:t>E Commerce/Clinton/Seelhorst St</a:t>
                      </a:r>
                    </a:p>
                  </a:txBody>
                  <a:tcPr/>
                </a:tc>
                <a:tc>
                  <a:txBody>
                    <a:bodyPr/>
                    <a:lstStyle/>
                    <a:p>
                      <a:pPr algn="r"/>
                      <a:r>
                        <a:rPr lang="en-US" dirty="0"/>
                        <a:t>$749,000</a:t>
                      </a:r>
                    </a:p>
                  </a:txBody>
                  <a:tcPr/>
                </a:tc>
                <a:extLst>
                  <a:ext uri="{0D108BD9-81ED-4DB2-BD59-A6C34878D82A}">
                    <a16:rowId xmlns:a16="http://schemas.microsoft.com/office/drawing/2014/main" val="2920073663"/>
                  </a:ext>
                </a:extLst>
              </a:tr>
              <a:tr h="351098">
                <a:tc>
                  <a:txBody>
                    <a:bodyPr/>
                    <a:lstStyle/>
                    <a:p>
                      <a:r>
                        <a:rPr lang="en-US" dirty="0"/>
                        <a:t>Hickory/E Stone St</a:t>
                      </a:r>
                    </a:p>
                  </a:txBody>
                  <a:tcPr/>
                </a:tc>
                <a:tc>
                  <a:txBody>
                    <a:bodyPr/>
                    <a:lstStyle/>
                    <a:p>
                      <a:pPr algn="r"/>
                      <a:r>
                        <a:rPr lang="en-US" dirty="0"/>
                        <a:t>$176,200</a:t>
                      </a:r>
                    </a:p>
                  </a:txBody>
                  <a:tcPr/>
                </a:tc>
                <a:extLst>
                  <a:ext uri="{0D108BD9-81ED-4DB2-BD59-A6C34878D82A}">
                    <a16:rowId xmlns:a16="http://schemas.microsoft.com/office/drawing/2014/main" val="2849488037"/>
                  </a:ext>
                </a:extLst>
              </a:tr>
              <a:tr h="351098">
                <a:tc>
                  <a:txBody>
                    <a:bodyPr/>
                    <a:lstStyle/>
                    <a:p>
                      <a:r>
                        <a:rPr lang="en-US" dirty="0"/>
                        <a:t>Tom Dee/Marie St</a:t>
                      </a:r>
                    </a:p>
                  </a:txBody>
                  <a:tcPr/>
                </a:tc>
                <a:tc>
                  <a:txBody>
                    <a:bodyPr/>
                    <a:lstStyle/>
                    <a:p>
                      <a:pPr algn="r"/>
                      <a:r>
                        <a:rPr lang="en-US" dirty="0"/>
                        <a:t>$135,700</a:t>
                      </a:r>
                    </a:p>
                  </a:txBody>
                  <a:tcPr/>
                </a:tc>
                <a:extLst>
                  <a:ext uri="{0D108BD9-81ED-4DB2-BD59-A6C34878D82A}">
                    <a16:rowId xmlns:a16="http://schemas.microsoft.com/office/drawing/2014/main" val="1793535731"/>
                  </a:ext>
                </a:extLst>
              </a:tr>
              <a:tr h="351098">
                <a:tc>
                  <a:txBody>
                    <a:bodyPr/>
                    <a:lstStyle/>
                    <a:p>
                      <a:r>
                        <a:rPr lang="en-US" dirty="0"/>
                        <a:t>Gun &amp; Rod Circle/Rosedale Dr</a:t>
                      </a:r>
                    </a:p>
                  </a:txBody>
                  <a:tcPr/>
                </a:tc>
                <a:tc>
                  <a:txBody>
                    <a:bodyPr/>
                    <a:lstStyle/>
                    <a:p>
                      <a:pPr algn="r"/>
                      <a:r>
                        <a:rPr lang="en-US" dirty="0"/>
                        <a:t>$309,000</a:t>
                      </a:r>
                    </a:p>
                  </a:txBody>
                  <a:tcPr/>
                </a:tc>
                <a:extLst>
                  <a:ext uri="{0D108BD9-81ED-4DB2-BD59-A6C34878D82A}">
                    <a16:rowId xmlns:a16="http://schemas.microsoft.com/office/drawing/2014/main" val="2074913234"/>
                  </a:ext>
                </a:extLst>
              </a:tr>
              <a:tr h="351098">
                <a:tc>
                  <a:txBody>
                    <a:bodyPr/>
                    <a:lstStyle/>
                    <a:p>
                      <a:r>
                        <a:rPr lang="en-US" dirty="0"/>
                        <a:t>Wayside St</a:t>
                      </a:r>
                    </a:p>
                  </a:txBody>
                  <a:tcPr/>
                </a:tc>
                <a:tc>
                  <a:txBody>
                    <a:bodyPr/>
                    <a:lstStyle/>
                    <a:p>
                      <a:pPr algn="r"/>
                      <a:r>
                        <a:rPr lang="en-US" dirty="0"/>
                        <a:t>$168,200</a:t>
                      </a:r>
                    </a:p>
                  </a:txBody>
                  <a:tcPr/>
                </a:tc>
                <a:extLst>
                  <a:ext uri="{0D108BD9-81ED-4DB2-BD59-A6C34878D82A}">
                    <a16:rowId xmlns:a16="http://schemas.microsoft.com/office/drawing/2014/main" val="3917644187"/>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Heritage Dr </a:t>
                      </a:r>
                    </a:p>
                  </a:txBody>
                  <a:tcPr/>
                </a:tc>
                <a:tc>
                  <a:txBody>
                    <a:bodyPr/>
                    <a:lstStyle/>
                    <a:p>
                      <a:pPr algn="r"/>
                      <a:r>
                        <a:rPr lang="en-US" dirty="0"/>
                        <a:t>$232,000</a:t>
                      </a:r>
                    </a:p>
                  </a:txBody>
                  <a:tcPr/>
                </a:tc>
                <a:extLst>
                  <a:ext uri="{0D108BD9-81ED-4DB2-BD59-A6C34878D82A}">
                    <a16:rowId xmlns:a16="http://schemas.microsoft.com/office/drawing/2014/main" val="3407113001"/>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 Baylor St </a:t>
                      </a:r>
                    </a:p>
                  </a:txBody>
                  <a:tcPr/>
                </a:tc>
                <a:tc>
                  <a:txBody>
                    <a:bodyPr/>
                    <a:lstStyle/>
                    <a:p>
                      <a:pPr algn="r"/>
                      <a:r>
                        <a:rPr lang="en-US" dirty="0"/>
                        <a:t>$298,000</a:t>
                      </a:r>
                    </a:p>
                  </a:txBody>
                  <a:tcPr/>
                </a:tc>
                <a:extLst>
                  <a:ext uri="{0D108BD9-81ED-4DB2-BD59-A6C34878D82A}">
                    <a16:rowId xmlns:a16="http://schemas.microsoft.com/office/drawing/2014/main" val="1879797016"/>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 Saeger St/Jefferson St </a:t>
                      </a:r>
                    </a:p>
                  </a:txBody>
                  <a:tcPr/>
                </a:tc>
                <a:tc>
                  <a:txBody>
                    <a:bodyPr/>
                    <a:lstStyle/>
                    <a:p>
                      <a:pPr algn="r"/>
                      <a:r>
                        <a:rPr lang="en-US" dirty="0"/>
                        <a:t>$786,100</a:t>
                      </a:r>
                    </a:p>
                  </a:txBody>
                  <a:tcPr/>
                </a:tc>
                <a:extLst>
                  <a:ext uri="{0D108BD9-81ED-4DB2-BD59-A6C34878D82A}">
                    <a16:rowId xmlns:a16="http://schemas.microsoft.com/office/drawing/2014/main" val="3715355498"/>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Hogg Branch at Pecan St </a:t>
                      </a:r>
                    </a:p>
                  </a:txBody>
                  <a:tcPr/>
                </a:tc>
                <a:tc>
                  <a:txBody>
                    <a:bodyPr/>
                    <a:lstStyle/>
                    <a:p>
                      <a:pPr algn="r"/>
                      <a:r>
                        <a:rPr lang="en-US" dirty="0"/>
                        <a:t>$832,700</a:t>
                      </a:r>
                    </a:p>
                  </a:txBody>
                  <a:tcPr/>
                </a:tc>
                <a:extLst>
                  <a:ext uri="{0D108BD9-81ED-4DB2-BD59-A6C34878D82A}">
                    <a16:rowId xmlns:a16="http://schemas.microsoft.com/office/drawing/2014/main" val="1426588043"/>
                  </a:ext>
                </a:extLst>
              </a:tr>
              <a:tr h="351098">
                <a:tc>
                  <a:txBody>
                    <a:bodyPr/>
                    <a:lstStyle/>
                    <a:p>
                      <a:r>
                        <a:rPr lang="en-US" dirty="0"/>
                        <a:t>Ralston Creek at Walnut St</a:t>
                      </a:r>
                    </a:p>
                  </a:txBody>
                  <a:tcPr/>
                </a:tc>
                <a:tc>
                  <a:txBody>
                    <a:bodyPr/>
                    <a:lstStyle/>
                    <a:p>
                      <a:pPr algn="r"/>
                      <a:r>
                        <a:rPr lang="en-US" dirty="0"/>
                        <a:t>$129,843</a:t>
                      </a:r>
                    </a:p>
                  </a:txBody>
                  <a:tcPr/>
                </a:tc>
                <a:extLst>
                  <a:ext uri="{0D108BD9-81ED-4DB2-BD59-A6C34878D82A}">
                    <a16:rowId xmlns:a16="http://schemas.microsoft.com/office/drawing/2014/main" val="817632789"/>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Hogg Branch at Alamo St</a:t>
                      </a:r>
                    </a:p>
                  </a:txBody>
                  <a:tcPr/>
                </a:tc>
                <a:tc>
                  <a:txBody>
                    <a:bodyPr/>
                    <a:lstStyle/>
                    <a:p>
                      <a:pPr algn="r"/>
                      <a:r>
                        <a:rPr lang="en-US" dirty="0"/>
                        <a:t>$90,900</a:t>
                      </a:r>
                    </a:p>
                  </a:txBody>
                  <a:tcPr/>
                </a:tc>
                <a:extLst>
                  <a:ext uri="{0D108BD9-81ED-4DB2-BD59-A6C34878D82A}">
                    <a16:rowId xmlns:a16="http://schemas.microsoft.com/office/drawing/2014/main" val="1433389582"/>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Ralston Creek at Gun &amp; Rod Rd</a:t>
                      </a:r>
                    </a:p>
                  </a:txBody>
                  <a:tcPr/>
                </a:tc>
                <a:tc>
                  <a:txBody>
                    <a:bodyPr/>
                    <a:lstStyle/>
                    <a:p>
                      <a:pPr algn="r"/>
                      <a:r>
                        <a:rPr lang="en-US" dirty="0"/>
                        <a:t>$80,800</a:t>
                      </a:r>
                    </a:p>
                  </a:txBody>
                  <a:tcPr/>
                </a:tc>
                <a:extLst>
                  <a:ext uri="{0D108BD9-81ED-4DB2-BD59-A6C34878D82A}">
                    <a16:rowId xmlns:a16="http://schemas.microsoft.com/office/drawing/2014/main" val="3358647955"/>
                  </a:ext>
                </a:extLst>
              </a:tr>
              <a:tr h="351098">
                <a:tc>
                  <a:txBody>
                    <a:bodyPr/>
                    <a:lstStyle/>
                    <a:p>
                      <a:r>
                        <a:rPr lang="en-US" dirty="0"/>
                        <a:t>Total</a:t>
                      </a:r>
                    </a:p>
                  </a:txBody>
                  <a:tcPr/>
                </a:tc>
                <a:tc>
                  <a:txBody>
                    <a:bodyPr/>
                    <a:lstStyle/>
                    <a:p>
                      <a:pPr algn="r"/>
                      <a:r>
                        <a:rPr lang="en-US" dirty="0"/>
                        <a:t>$5,158,843</a:t>
                      </a:r>
                    </a:p>
                  </a:txBody>
                  <a:tcPr/>
                </a:tc>
                <a:extLst>
                  <a:ext uri="{0D108BD9-81ED-4DB2-BD59-A6C34878D82A}">
                    <a16:rowId xmlns:a16="http://schemas.microsoft.com/office/drawing/2014/main" val="1102454757"/>
                  </a:ext>
                </a:extLst>
              </a:tr>
            </a:tbl>
          </a:graphicData>
        </a:graphic>
      </p:graphicFrame>
      <p:pic>
        <p:nvPicPr>
          <p:cNvPr id="10" name="Picture 9" descr="A close up of a logo&#10;&#10;Description automatically generated">
            <a:extLst>
              <a:ext uri="{FF2B5EF4-FFF2-40B4-BE49-F238E27FC236}">
                <a16:creationId xmlns:a16="http://schemas.microsoft.com/office/drawing/2014/main" id="{6FA791D9-A4DD-4658-A137-F7BAFB5D1F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Tree>
    <p:extLst>
      <p:ext uri="{BB962C8B-B14F-4D97-AF65-F5344CB8AC3E}">
        <p14:creationId xmlns:p14="http://schemas.microsoft.com/office/powerpoint/2010/main" val="278557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800" b="1" dirty="0">
                <a:solidFill>
                  <a:srgbClr val="FFFFFF"/>
                </a:solidFill>
              </a:rPr>
              <a:t>Project Information</a:t>
            </a:r>
            <a:endParaRPr lang="en-US" sz="2800" b="1" kern="1200" dirty="0">
              <a:solidFill>
                <a:srgbClr val="FFFFFF"/>
              </a:solidFill>
              <a:latin typeface="+mj-lt"/>
              <a:ea typeface="+mj-ea"/>
              <a:cs typeface="+mj-cs"/>
            </a:endParaRPr>
          </a:p>
        </p:txBody>
      </p:sp>
      <p:pic>
        <p:nvPicPr>
          <p:cNvPr id="10" name="Picture 9" descr="A close up of a logo&#10;&#10;Description automatically generated">
            <a:extLst>
              <a:ext uri="{FF2B5EF4-FFF2-40B4-BE49-F238E27FC236}">
                <a16:creationId xmlns:a16="http://schemas.microsoft.com/office/drawing/2014/main" id="{6FA791D9-A4DD-4658-A137-F7BAFB5D1F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
        <p:nvSpPr>
          <p:cNvPr id="8" name="Content Placeholder 2">
            <a:extLst>
              <a:ext uri="{FF2B5EF4-FFF2-40B4-BE49-F238E27FC236}">
                <a16:creationId xmlns:a16="http://schemas.microsoft.com/office/drawing/2014/main" id="{3FF9B5E5-193F-4A43-BD7B-5A1548A2611C}"/>
              </a:ext>
            </a:extLst>
          </p:cNvPr>
          <p:cNvSpPr>
            <a:spLocks noGrp="1"/>
          </p:cNvSpPr>
          <p:nvPr>
            <p:ph idx="1"/>
          </p:nvPr>
        </p:nvSpPr>
        <p:spPr>
          <a:xfrm>
            <a:off x="3675377" y="1750033"/>
            <a:ext cx="8279704" cy="3357933"/>
          </a:xfrm>
        </p:spPr>
        <p:txBody>
          <a:bodyPr>
            <a:normAutofit/>
          </a:bodyPr>
          <a:lstStyle/>
          <a:p>
            <a:pPr>
              <a:buFont typeface="Wingdings" panose="05000000000000000000" pitchFamily="2" charset="2"/>
              <a:buChar char="§"/>
            </a:pPr>
            <a:r>
              <a:rPr lang="en-US" sz="2400" dirty="0">
                <a:solidFill>
                  <a:schemeClr val="bg1"/>
                </a:solidFill>
              </a:rPr>
              <a:t>The first list of projects were identified as priorities in which the Drainage Utility Charge was based for potential funding. These projects are estimated at $5.1 million. If selected and awarded this will allow the City to fund other drainage projects in which the DUC charge will assist in.</a:t>
            </a:r>
          </a:p>
          <a:p>
            <a:pPr>
              <a:buFont typeface="Wingdings" panose="05000000000000000000" pitchFamily="2" charset="2"/>
              <a:buChar char="§"/>
            </a:pPr>
            <a:endParaRPr lang="en-US" sz="2400" dirty="0">
              <a:solidFill>
                <a:schemeClr val="bg1"/>
              </a:solidFill>
            </a:endParaRPr>
          </a:p>
          <a:p>
            <a:pPr>
              <a:buFont typeface="Wingdings" panose="05000000000000000000" pitchFamily="2" charset="2"/>
              <a:buChar char="§"/>
            </a:pPr>
            <a:r>
              <a:rPr lang="en-US" sz="2400" dirty="0">
                <a:solidFill>
                  <a:schemeClr val="bg1"/>
                </a:solidFill>
              </a:rPr>
              <a:t>A second project list was created and will be discussed with both Public Management and Strand and Associates which is equal or greater to the initial list.   </a:t>
            </a:r>
            <a:endParaRPr lang="en-US" sz="2000" dirty="0">
              <a:solidFill>
                <a:schemeClr val="bg1"/>
              </a:solidFill>
            </a:endParaRPr>
          </a:p>
          <a:p>
            <a:pPr marL="457200" lvl="1" indent="0">
              <a:buNone/>
            </a:pPr>
            <a:endParaRPr lang="en-US" sz="2000" dirty="0">
              <a:solidFill>
                <a:schemeClr val="bg1"/>
              </a:solidFill>
            </a:endParaRPr>
          </a:p>
          <a:p>
            <a:pPr lvl="1"/>
            <a:endParaRPr lang="en-US" sz="1800" dirty="0"/>
          </a:p>
          <a:p>
            <a:pPr lvl="1"/>
            <a:endParaRPr lang="en-US" dirty="0"/>
          </a:p>
          <a:p>
            <a:pPr marL="0" indent="0">
              <a:buNone/>
            </a:pPr>
            <a:endParaRPr lang="en-US" dirty="0"/>
          </a:p>
          <a:p>
            <a:pPr>
              <a:buFont typeface="Wingdings" panose="05000000000000000000" pitchFamily="2" charset="2"/>
              <a:buChar char="§"/>
            </a:pPr>
            <a:endParaRPr lang="en-US"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2000" dirty="0"/>
          </a:p>
        </p:txBody>
      </p:sp>
    </p:spTree>
    <p:extLst>
      <p:ext uri="{BB962C8B-B14F-4D97-AF65-F5344CB8AC3E}">
        <p14:creationId xmlns:p14="http://schemas.microsoft.com/office/powerpoint/2010/main" val="237354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200" b="1" dirty="0">
                <a:solidFill>
                  <a:srgbClr val="FFFFFF"/>
                </a:solidFill>
              </a:rPr>
              <a:t>Potential Mitigation Projects</a:t>
            </a:r>
            <a:endParaRPr lang="en-US" sz="3200" b="1" kern="1200" dirty="0">
              <a:solidFill>
                <a:srgbClr val="FFFFFF"/>
              </a:solidFill>
              <a:latin typeface="+mj-lt"/>
              <a:ea typeface="+mj-ea"/>
              <a:cs typeface="+mj-cs"/>
            </a:endParaRPr>
          </a:p>
        </p:txBody>
      </p:sp>
      <p:pic>
        <p:nvPicPr>
          <p:cNvPr id="10" name="Picture 9" descr="A close up of a logo&#10;&#10;Description automatically generated">
            <a:extLst>
              <a:ext uri="{FF2B5EF4-FFF2-40B4-BE49-F238E27FC236}">
                <a16:creationId xmlns:a16="http://schemas.microsoft.com/office/drawing/2014/main" id="{6FA791D9-A4DD-4658-A137-F7BAFB5D1F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
        <p:nvSpPr>
          <p:cNvPr id="7" name="TextBox 6">
            <a:extLst>
              <a:ext uri="{FF2B5EF4-FFF2-40B4-BE49-F238E27FC236}">
                <a16:creationId xmlns:a16="http://schemas.microsoft.com/office/drawing/2014/main" id="{DA73FC31-61FA-45BE-9832-279B38D6F9A4}"/>
              </a:ext>
            </a:extLst>
          </p:cNvPr>
          <p:cNvSpPr txBox="1"/>
          <p:nvPr/>
        </p:nvSpPr>
        <p:spPr>
          <a:xfrm>
            <a:off x="3119626" y="374885"/>
            <a:ext cx="9026434" cy="461665"/>
          </a:xfrm>
          <a:prstGeom prst="rect">
            <a:avLst/>
          </a:prstGeom>
          <a:noFill/>
        </p:spPr>
        <p:txBody>
          <a:bodyPr wrap="square" rtlCol="0">
            <a:spAutoFit/>
          </a:bodyPr>
          <a:lstStyle/>
          <a:p>
            <a:pPr algn="ctr"/>
            <a:r>
              <a:rPr lang="en-US" sz="2400" dirty="0">
                <a:solidFill>
                  <a:schemeClr val="bg1"/>
                </a:solidFill>
                <a:latin typeface="+mj-lt"/>
              </a:rPr>
              <a:t>Second List of Possible Projects Funded Through Grant Program</a:t>
            </a:r>
          </a:p>
        </p:txBody>
      </p:sp>
      <p:graphicFrame>
        <p:nvGraphicFramePr>
          <p:cNvPr id="14" name="Table 3">
            <a:extLst>
              <a:ext uri="{FF2B5EF4-FFF2-40B4-BE49-F238E27FC236}">
                <a16:creationId xmlns:a16="http://schemas.microsoft.com/office/drawing/2014/main" id="{67C4B78C-4284-47F8-A00D-0A9C614BCAC4}"/>
              </a:ext>
            </a:extLst>
          </p:cNvPr>
          <p:cNvGraphicFramePr>
            <a:graphicFrameLocks noGrp="1"/>
          </p:cNvGraphicFramePr>
          <p:nvPr>
            <p:extLst>
              <p:ext uri="{D42A27DB-BD31-4B8C-83A1-F6EECF244321}">
                <p14:modId xmlns:p14="http://schemas.microsoft.com/office/powerpoint/2010/main" val="562760443"/>
              </p:ext>
            </p:extLst>
          </p:nvPr>
        </p:nvGraphicFramePr>
        <p:xfrm>
          <a:off x="4428308" y="836550"/>
          <a:ext cx="6409071" cy="5486400"/>
        </p:xfrm>
        <a:graphic>
          <a:graphicData uri="http://schemas.openxmlformats.org/drawingml/2006/table">
            <a:tbl>
              <a:tblPr firstRow="1" bandRow="1">
                <a:tableStyleId>{93296810-A885-4BE3-A3E7-6D5BEEA58F35}</a:tableStyleId>
              </a:tblPr>
              <a:tblGrid>
                <a:gridCol w="4249840">
                  <a:extLst>
                    <a:ext uri="{9D8B030D-6E8A-4147-A177-3AD203B41FA5}">
                      <a16:colId xmlns:a16="http://schemas.microsoft.com/office/drawing/2014/main" val="2428334967"/>
                    </a:ext>
                  </a:extLst>
                </a:gridCol>
                <a:gridCol w="2159231">
                  <a:extLst>
                    <a:ext uri="{9D8B030D-6E8A-4147-A177-3AD203B41FA5}">
                      <a16:colId xmlns:a16="http://schemas.microsoft.com/office/drawing/2014/main" val="3564213907"/>
                    </a:ext>
                  </a:extLst>
                </a:gridCol>
              </a:tblGrid>
              <a:tr h="351098">
                <a:tc>
                  <a:txBody>
                    <a:bodyPr/>
                    <a:lstStyle/>
                    <a:p>
                      <a:pPr algn="ctr"/>
                      <a:r>
                        <a:rPr lang="en-US" dirty="0"/>
                        <a:t>Project</a:t>
                      </a:r>
                    </a:p>
                  </a:txBody>
                  <a:tcPr/>
                </a:tc>
                <a:tc>
                  <a:txBody>
                    <a:bodyPr/>
                    <a:lstStyle/>
                    <a:p>
                      <a:pPr algn="ctr"/>
                      <a:r>
                        <a:rPr lang="en-US" dirty="0"/>
                        <a:t>Amount</a:t>
                      </a:r>
                    </a:p>
                  </a:txBody>
                  <a:tcPr/>
                </a:tc>
                <a:extLst>
                  <a:ext uri="{0D108BD9-81ED-4DB2-BD59-A6C34878D82A}">
                    <a16:rowId xmlns:a16="http://schemas.microsoft.com/office/drawing/2014/main" val="3725801423"/>
                  </a:ext>
                </a:extLst>
              </a:tr>
              <a:tr h="351098">
                <a:tc>
                  <a:txBody>
                    <a:bodyPr/>
                    <a:lstStyle/>
                    <a:p>
                      <a:r>
                        <a:rPr lang="en-US" dirty="0"/>
                        <a:t>Burleson St @ Low Water Crossing</a:t>
                      </a:r>
                    </a:p>
                  </a:txBody>
                  <a:tcPr/>
                </a:tc>
                <a:tc>
                  <a:txBody>
                    <a:bodyPr/>
                    <a:lstStyle/>
                    <a:p>
                      <a:pPr algn="r"/>
                      <a:r>
                        <a:rPr lang="en-US" dirty="0"/>
                        <a:t>TBD</a:t>
                      </a:r>
                    </a:p>
                  </a:txBody>
                  <a:tcPr/>
                </a:tc>
                <a:extLst>
                  <a:ext uri="{0D108BD9-81ED-4DB2-BD59-A6C34878D82A}">
                    <a16:rowId xmlns:a16="http://schemas.microsoft.com/office/drawing/2014/main" val="3653066421"/>
                  </a:ext>
                </a:extLst>
              </a:tr>
              <a:tr h="351098">
                <a:tc>
                  <a:txBody>
                    <a:bodyPr/>
                    <a:lstStyle/>
                    <a:p>
                      <a:r>
                        <a:rPr lang="en-US" dirty="0"/>
                        <a:t>N. Dixie Rd near HWY 36</a:t>
                      </a:r>
                    </a:p>
                  </a:txBody>
                  <a:tcPr/>
                </a:tc>
                <a:tc>
                  <a:txBody>
                    <a:bodyPr/>
                    <a:lstStyle/>
                    <a:p>
                      <a:pPr algn="r"/>
                      <a:r>
                        <a:rPr lang="en-US" dirty="0"/>
                        <a:t>TBD</a:t>
                      </a:r>
                    </a:p>
                  </a:txBody>
                  <a:tcPr/>
                </a:tc>
                <a:extLst>
                  <a:ext uri="{0D108BD9-81ED-4DB2-BD59-A6C34878D82A}">
                    <a16:rowId xmlns:a16="http://schemas.microsoft.com/office/drawing/2014/main" val="2920073663"/>
                  </a:ext>
                </a:extLst>
              </a:tr>
              <a:tr h="351098">
                <a:tc>
                  <a:txBody>
                    <a:bodyPr/>
                    <a:lstStyle/>
                    <a:p>
                      <a:r>
                        <a:rPr lang="en-US" dirty="0"/>
                        <a:t>Katherine St/Shea St</a:t>
                      </a:r>
                    </a:p>
                  </a:txBody>
                  <a:tcPr/>
                </a:tc>
                <a:tc>
                  <a:txBody>
                    <a:bodyPr/>
                    <a:lstStyle/>
                    <a:p>
                      <a:pPr algn="r"/>
                      <a:r>
                        <a:rPr lang="en-US" dirty="0"/>
                        <a:t>TBD</a:t>
                      </a:r>
                    </a:p>
                  </a:txBody>
                  <a:tcPr/>
                </a:tc>
                <a:extLst>
                  <a:ext uri="{0D108BD9-81ED-4DB2-BD59-A6C34878D82A}">
                    <a16:rowId xmlns:a16="http://schemas.microsoft.com/office/drawing/2014/main" val="2849488037"/>
                  </a:ext>
                </a:extLst>
              </a:tr>
              <a:tr h="351098">
                <a:tc>
                  <a:txBody>
                    <a:bodyPr/>
                    <a:lstStyle/>
                    <a:p>
                      <a:r>
                        <a:rPr lang="en-US" dirty="0"/>
                        <a:t>E. Germania St @ Hog Branch Creek</a:t>
                      </a:r>
                    </a:p>
                  </a:txBody>
                  <a:tcPr/>
                </a:tc>
                <a:tc>
                  <a:txBody>
                    <a:bodyPr/>
                    <a:lstStyle/>
                    <a:p>
                      <a:pPr algn="r"/>
                      <a:r>
                        <a:rPr lang="en-US" dirty="0"/>
                        <a:t>TBD</a:t>
                      </a:r>
                    </a:p>
                  </a:txBody>
                  <a:tcPr/>
                </a:tc>
                <a:extLst>
                  <a:ext uri="{0D108BD9-81ED-4DB2-BD59-A6C34878D82A}">
                    <a16:rowId xmlns:a16="http://schemas.microsoft.com/office/drawing/2014/main" val="1793535731"/>
                  </a:ext>
                </a:extLst>
              </a:tr>
              <a:tr h="351098">
                <a:tc>
                  <a:txBody>
                    <a:bodyPr/>
                    <a:lstStyle/>
                    <a:p>
                      <a:r>
                        <a:rPr lang="en-US" dirty="0"/>
                        <a:t>Sabine St/Dark St/Cardinal St/Rivers St</a:t>
                      </a:r>
                    </a:p>
                  </a:txBody>
                  <a:tcPr/>
                </a:tc>
                <a:tc>
                  <a:txBody>
                    <a:bodyPr/>
                    <a:lstStyle/>
                    <a:p>
                      <a:pPr algn="r"/>
                      <a:r>
                        <a:rPr lang="en-US" dirty="0"/>
                        <a:t>TBD</a:t>
                      </a:r>
                    </a:p>
                  </a:txBody>
                  <a:tcPr/>
                </a:tc>
                <a:extLst>
                  <a:ext uri="{0D108BD9-81ED-4DB2-BD59-A6C34878D82A}">
                    <a16:rowId xmlns:a16="http://schemas.microsoft.com/office/drawing/2014/main" val="2074913234"/>
                  </a:ext>
                </a:extLst>
              </a:tr>
              <a:tr h="351098">
                <a:tc>
                  <a:txBody>
                    <a:bodyPr/>
                    <a:lstStyle/>
                    <a:p>
                      <a:r>
                        <a:rPr lang="en-US" dirty="0"/>
                        <a:t>S. Austin St/ Airline Dr</a:t>
                      </a:r>
                    </a:p>
                  </a:txBody>
                  <a:tcPr/>
                </a:tc>
                <a:tc>
                  <a:txBody>
                    <a:bodyPr/>
                    <a:lstStyle/>
                    <a:p>
                      <a:pPr algn="r"/>
                      <a:r>
                        <a:rPr lang="en-US" dirty="0"/>
                        <a:t>TBD</a:t>
                      </a:r>
                    </a:p>
                  </a:txBody>
                  <a:tcPr/>
                </a:tc>
                <a:extLst>
                  <a:ext uri="{0D108BD9-81ED-4DB2-BD59-A6C34878D82A}">
                    <a16:rowId xmlns:a16="http://schemas.microsoft.com/office/drawing/2014/main" val="3917644187"/>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Hog Branch Creek (Clinton St)</a:t>
                      </a:r>
                    </a:p>
                  </a:txBody>
                  <a:tcPr/>
                </a:tc>
                <a:tc>
                  <a:txBody>
                    <a:bodyPr/>
                    <a:lstStyle/>
                    <a:p>
                      <a:pPr algn="r"/>
                      <a:r>
                        <a:rPr lang="en-US" dirty="0"/>
                        <a:t>TBD</a:t>
                      </a:r>
                    </a:p>
                  </a:txBody>
                  <a:tcPr/>
                </a:tc>
                <a:extLst>
                  <a:ext uri="{0D108BD9-81ED-4DB2-BD59-A6C34878D82A}">
                    <a16:rowId xmlns:a16="http://schemas.microsoft.com/office/drawing/2014/main" val="3407113001"/>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Creekwood Ln</a:t>
                      </a:r>
                    </a:p>
                  </a:txBody>
                  <a:tcPr/>
                </a:tc>
                <a:tc>
                  <a:txBody>
                    <a:bodyPr/>
                    <a:lstStyle/>
                    <a:p>
                      <a:pPr algn="r"/>
                      <a:r>
                        <a:rPr lang="en-US" dirty="0"/>
                        <a:t>TBD</a:t>
                      </a:r>
                    </a:p>
                  </a:txBody>
                  <a:tcPr/>
                </a:tc>
                <a:extLst>
                  <a:ext uri="{0D108BD9-81ED-4DB2-BD59-A6C34878D82A}">
                    <a16:rowId xmlns:a16="http://schemas.microsoft.com/office/drawing/2014/main" val="1879797016"/>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Old Independence Rd</a:t>
                      </a:r>
                    </a:p>
                  </a:txBody>
                  <a:tcPr/>
                </a:tc>
                <a:tc>
                  <a:txBody>
                    <a:bodyPr/>
                    <a:lstStyle/>
                    <a:p>
                      <a:pPr algn="r"/>
                      <a:r>
                        <a:rPr lang="en-US" dirty="0"/>
                        <a:t>TBD</a:t>
                      </a:r>
                    </a:p>
                  </a:txBody>
                  <a:tcPr/>
                </a:tc>
                <a:extLst>
                  <a:ext uri="{0D108BD9-81ED-4DB2-BD59-A6C34878D82A}">
                    <a16:rowId xmlns:a16="http://schemas.microsoft.com/office/drawing/2014/main" val="3715355498"/>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Spinn St @ S. Day St.</a:t>
                      </a:r>
                    </a:p>
                  </a:txBody>
                  <a:tcPr/>
                </a:tc>
                <a:tc>
                  <a:txBody>
                    <a:bodyPr/>
                    <a:lstStyle/>
                    <a:p>
                      <a:pPr algn="r"/>
                      <a:r>
                        <a:rPr lang="en-US" dirty="0"/>
                        <a:t>TBD</a:t>
                      </a:r>
                    </a:p>
                  </a:txBody>
                  <a:tcPr/>
                </a:tc>
                <a:extLst>
                  <a:ext uri="{0D108BD9-81ED-4DB2-BD59-A6C34878D82A}">
                    <a16:rowId xmlns:a16="http://schemas.microsoft.com/office/drawing/2014/main" val="1426588043"/>
                  </a:ext>
                </a:extLst>
              </a:tr>
              <a:tr h="351098">
                <a:tc>
                  <a:txBody>
                    <a:bodyPr/>
                    <a:lstStyle/>
                    <a:p>
                      <a:r>
                        <a:rPr lang="en-US" dirty="0"/>
                        <a:t>Higgins Branch Creek (Rippetoe/Fireman’s)</a:t>
                      </a:r>
                    </a:p>
                  </a:txBody>
                  <a:tcPr/>
                </a:tc>
                <a:tc>
                  <a:txBody>
                    <a:bodyPr/>
                    <a:lstStyle/>
                    <a:p>
                      <a:pPr algn="r"/>
                      <a:r>
                        <a:rPr lang="en-US" dirty="0"/>
                        <a:t>TBD</a:t>
                      </a:r>
                    </a:p>
                  </a:txBody>
                  <a:tcPr/>
                </a:tc>
                <a:extLst>
                  <a:ext uri="{0D108BD9-81ED-4DB2-BD59-A6C34878D82A}">
                    <a16:rowId xmlns:a16="http://schemas.microsoft.com/office/drawing/2014/main" val="817632789"/>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Hog Branch Creek (Key/Day)</a:t>
                      </a:r>
                    </a:p>
                  </a:txBody>
                  <a:tcPr/>
                </a:tc>
                <a:tc>
                  <a:txBody>
                    <a:bodyPr/>
                    <a:lstStyle/>
                    <a:p>
                      <a:pPr algn="r"/>
                      <a:r>
                        <a:rPr lang="en-US" dirty="0"/>
                        <a:t>TBD</a:t>
                      </a:r>
                    </a:p>
                  </a:txBody>
                  <a:tcPr/>
                </a:tc>
                <a:extLst>
                  <a:ext uri="{0D108BD9-81ED-4DB2-BD59-A6C34878D82A}">
                    <a16:rowId xmlns:a16="http://schemas.microsoft.com/office/drawing/2014/main" val="1433389582"/>
                  </a:ext>
                </a:extLst>
              </a:tr>
              <a:tr h="3510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Hog Branch Creek (S. Market/FM 577)</a:t>
                      </a:r>
                    </a:p>
                  </a:txBody>
                  <a:tcPr/>
                </a:tc>
                <a:tc>
                  <a:txBody>
                    <a:bodyPr/>
                    <a:lstStyle/>
                    <a:p>
                      <a:pPr algn="r"/>
                      <a:r>
                        <a:rPr lang="en-US" dirty="0"/>
                        <a:t>TBD</a:t>
                      </a:r>
                    </a:p>
                  </a:txBody>
                  <a:tcPr/>
                </a:tc>
                <a:extLst>
                  <a:ext uri="{0D108BD9-81ED-4DB2-BD59-A6C34878D82A}">
                    <a16:rowId xmlns:a16="http://schemas.microsoft.com/office/drawing/2014/main" val="3358647955"/>
                  </a:ext>
                </a:extLst>
              </a:tr>
              <a:tr h="351098">
                <a:tc>
                  <a:txBody>
                    <a:bodyPr/>
                    <a:lstStyle/>
                    <a:p>
                      <a:r>
                        <a:rPr lang="en-US" dirty="0"/>
                        <a:t>Total</a:t>
                      </a:r>
                    </a:p>
                  </a:txBody>
                  <a:tcPr/>
                </a:tc>
                <a:tc>
                  <a:txBody>
                    <a:bodyPr/>
                    <a:lstStyle/>
                    <a:p>
                      <a:pPr algn="r"/>
                      <a:r>
                        <a:rPr lang="en-US" dirty="0"/>
                        <a:t>TBD</a:t>
                      </a:r>
                    </a:p>
                  </a:txBody>
                  <a:tcPr/>
                </a:tc>
                <a:extLst>
                  <a:ext uri="{0D108BD9-81ED-4DB2-BD59-A6C34878D82A}">
                    <a16:rowId xmlns:a16="http://schemas.microsoft.com/office/drawing/2014/main" val="1102454757"/>
                  </a:ext>
                </a:extLst>
              </a:tr>
            </a:tbl>
          </a:graphicData>
        </a:graphic>
      </p:graphicFrame>
      <p:sp>
        <p:nvSpPr>
          <p:cNvPr id="16" name="TextBox 15">
            <a:extLst>
              <a:ext uri="{FF2B5EF4-FFF2-40B4-BE49-F238E27FC236}">
                <a16:creationId xmlns:a16="http://schemas.microsoft.com/office/drawing/2014/main" id="{439D6D6A-374D-4AF0-A8E7-DF7B61D425DA}"/>
              </a:ext>
            </a:extLst>
          </p:cNvPr>
          <p:cNvSpPr txBox="1"/>
          <p:nvPr/>
        </p:nvSpPr>
        <p:spPr>
          <a:xfrm>
            <a:off x="4428308" y="6338170"/>
            <a:ext cx="2126864" cy="369332"/>
          </a:xfrm>
          <a:prstGeom prst="rect">
            <a:avLst/>
          </a:prstGeom>
          <a:noFill/>
        </p:spPr>
        <p:txBody>
          <a:bodyPr wrap="none" rtlCol="0">
            <a:spAutoFit/>
          </a:bodyPr>
          <a:lstStyle/>
          <a:p>
            <a:r>
              <a:rPr lang="en-US" sz="1200" dirty="0">
                <a:solidFill>
                  <a:schemeClr val="bg1"/>
                </a:solidFill>
              </a:rPr>
              <a:t>* Construction estimates only.</a:t>
            </a:r>
            <a:r>
              <a:rPr lang="en-US" dirty="0"/>
              <a:t>.</a:t>
            </a:r>
          </a:p>
        </p:txBody>
      </p:sp>
    </p:spTree>
    <p:extLst>
      <p:ext uri="{BB962C8B-B14F-4D97-AF65-F5344CB8AC3E}">
        <p14:creationId xmlns:p14="http://schemas.microsoft.com/office/powerpoint/2010/main" val="3357860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200" b="1" dirty="0">
                <a:solidFill>
                  <a:srgbClr val="FFFFFF"/>
                </a:solidFill>
              </a:rPr>
              <a:t>Funding Options</a:t>
            </a:r>
            <a:endParaRPr lang="en-US" sz="3200" b="1" kern="1200" dirty="0">
              <a:solidFill>
                <a:srgbClr val="FFFFFF"/>
              </a:solidFill>
              <a:latin typeface="+mj-lt"/>
              <a:ea typeface="+mj-ea"/>
              <a:cs typeface="+mj-cs"/>
            </a:endParaRPr>
          </a:p>
        </p:txBody>
      </p:sp>
      <p:pic>
        <p:nvPicPr>
          <p:cNvPr id="10" name="Picture 9" descr="A close up of a logo&#10;&#10;Description automatically generated">
            <a:extLst>
              <a:ext uri="{FF2B5EF4-FFF2-40B4-BE49-F238E27FC236}">
                <a16:creationId xmlns:a16="http://schemas.microsoft.com/office/drawing/2014/main" id="{6FA791D9-A4DD-4658-A137-F7BAFB5D1F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
        <p:nvSpPr>
          <p:cNvPr id="13" name="Content Placeholder 2">
            <a:extLst>
              <a:ext uri="{FF2B5EF4-FFF2-40B4-BE49-F238E27FC236}">
                <a16:creationId xmlns:a16="http://schemas.microsoft.com/office/drawing/2014/main" id="{2F4D3EF6-3AA7-4197-A402-435EFC03914D}"/>
              </a:ext>
            </a:extLst>
          </p:cNvPr>
          <p:cNvSpPr>
            <a:spLocks noGrp="1"/>
          </p:cNvSpPr>
          <p:nvPr>
            <p:ph idx="1"/>
          </p:nvPr>
        </p:nvSpPr>
        <p:spPr>
          <a:xfrm>
            <a:off x="3675377" y="1686635"/>
            <a:ext cx="8279704" cy="3484730"/>
          </a:xfrm>
        </p:spPr>
        <p:txBody>
          <a:bodyPr>
            <a:normAutofit/>
          </a:bodyPr>
          <a:lstStyle/>
          <a:p>
            <a:pPr>
              <a:buFont typeface="Wingdings" panose="05000000000000000000" pitchFamily="2" charset="2"/>
              <a:buChar char="§"/>
            </a:pPr>
            <a:r>
              <a:rPr lang="en-US" sz="2400" dirty="0">
                <a:solidFill>
                  <a:schemeClr val="bg1"/>
                </a:solidFill>
              </a:rPr>
              <a:t>The City of Brenham is looking at applying for up to $10+ million dollars for all projects.</a:t>
            </a:r>
          </a:p>
          <a:p>
            <a:pPr>
              <a:buFont typeface="Wingdings" panose="05000000000000000000" pitchFamily="2" charset="2"/>
              <a:buChar char="§"/>
            </a:pPr>
            <a:endParaRPr lang="en-US" sz="2400" dirty="0">
              <a:solidFill>
                <a:schemeClr val="bg1"/>
              </a:solidFill>
            </a:endParaRPr>
          </a:p>
          <a:p>
            <a:pPr>
              <a:buFont typeface="Wingdings" panose="05000000000000000000" pitchFamily="2" charset="2"/>
              <a:buChar char="§"/>
            </a:pPr>
            <a:r>
              <a:rPr lang="en-US" sz="2400" dirty="0">
                <a:solidFill>
                  <a:schemeClr val="bg1"/>
                </a:solidFill>
              </a:rPr>
              <a:t>If the City of Brenham is successful in receiving grant funds this will take a burden off the Drainage Utility Charge (DUC) and allow for routine maintenance work within the city. If the City does not receive full funding the remainder of the projects will be prioritized, and Drainage Utility Funds created by the DUC will be used over the next 10-15 years.  </a:t>
            </a:r>
            <a:endParaRPr lang="en-US" sz="2000" dirty="0">
              <a:solidFill>
                <a:schemeClr val="bg1"/>
              </a:solidFill>
            </a:endParaRPr>
          </a:p>
          <a:p>
            <a:pPr marL="457200" lvl="1" indent="0">
              <a:buNone/>
            </a:pPr>
            <a:endParaRPr lang="en-US" sz="2000" dirty="0">
              <a:solidFill>
                <a:schemeClr val="bg1"/>
              </a:solidFill>
            </a:endParaRPr>
          </a:p>
          <a:p>
            <a:pPr lvl="1"/>
            <a:endParaRPr lang="en-US" sz="1800" dirty="0"/>
          </a:p>
          <a:p>
            <a:pPr lvl="1"/>
            <a:endParaRPr lang="en-US" dirty="0"/>
          </a:p>
          <a:p>
            <a:pPr marL="0" indent="0">
              <a:buNone/>
            </a:pPr>
            <a:endParaRPr lang="en-US" dirty="0"/>
          </a:p>
          <a:p>
            <a:pPr>
              <a:buFont typeface="Wingdings" panose="05000000000000000000" pitchFamily="2" charset="2"/>
              <a:buChar char="§"/>
            </a:pPr>
            <a:endParaRPr lang="en-US"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2000" dirty="0"/>
          </a:p>
        </p:txBody>
      </p:sp>
    </p:spTree>
    <p:extLst>
      <p:ext uri="{BB962C8B-B14F-4D97-AF65-F5344CB8AC3E}">
        <p14:creationId xmlns:p14="http://schemas.microsoft.com/office/powerpoint/2010/main" val="362784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E5F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200" b="1" kern="1200" dirty="0">
                <a:solidFill>
                  <a:srgbClr val="FFFFFF"/>
                </a:solidFill>
                <a:latin typeface="+mj-lt"/>
                <a:ea typeface="+mj-ea"/>
                <a:cs typeface="+mj-cs"/>
              </a:rPr>
              <a:t>Timeline</a:t>
            </a:r>
          </a:p>
        </p:txBody>
      </p:sp>
      <p:sp>
        <p:nvSpPr>
          <p:cNvPr id="4" name="TextBox 3">
            <a:extLst>
              <a:ext uri="{FF2B5EF4-FFF2-40B4-BE49-F238E27FC236}">
                <a16:creationId xmlns:a16="http://schemas.microsoft.com/office/drawing/2014/main" id="{0A4CCFFF-8858-475D-986F-B35A3D719B52}"/>
              </a:ext>
            </a:extLst>
          </p:cNvPr>
          <p:cNvSpPr txBox="1"/>
          <p:nvPr/>
        </p:nvSpPr>
        <p:spPr>
          <a:xfrm>
            <a:off x="4032513" y="1699489"/>
            <a:ext cx="7656723" cy="4154984"/>
          </a:xfrm>
          <a:prstGeom prst="rect">
            <a:avLst/>
          </a:prstGeom>
          <a:noFill/>
        </p:spPr>
        <p:txBody>
          <a:bodyPr wrap="square" rtlCol="0">
            <a:spAutoFit/>
          </a:bodyPr>
          <a:lstStyle/>
          <a:p>
            <a:r>
              <a:rPr lang="en-US" sz="2400" b="1" i="1" dirty="0">
                <a:solidFill>
                  <a:schemeClr val="bg1"/>
                </a:solidFill>
              </a:rPr>
              <a:t>Public Meeting			August 13, 2020</a:t>
            </a:r>
          </a:p>
          <a:p>
            <a:endParaRPr lang="en-US" sz="2400" b="1" i="1" dirty="0">
              <a:solidFill>
                <a:schemeClr val="bg1"/>
              </a:solidFill>
            </a:endParaRPr>
          </a:p>
          <a:p>
            <a:r>
              <a:rPr lang="en-US" sz="2400" b="1" i="1" dirty="0">
                <a:solidFill>
                  <a:schemeClr val="bg1"/>
                </a:solidFill>
              </a:rPr>
              <a:t>Partnership Meeting			August 19, 2020</a:t>
            </a:r>
          </a:p>
          <a:p>
            <a:endParaRPr lang="en-US" sz="2400" b="1" i="1" dirty="0">
              <a:solidFill>
                <a:schemeClr val="bg1"/>
              </a:solidFill>
            </a:endParaRPr>
          </a:p>
          <a:p>
            <a:r>
              <a:rPr lang="en-US" sz="2400" b="1" i="1" dirty="0">
                <a:solidFill>
                  <a:schemeClr val="bg1"/>
                </a:solidFill>
              </a:rPr>
              <a:t>Project List Completed		August 22, 2020</a:t>
            </a:r>
          </a:p>
          <a:p>
            <a:endParaRPr lang="en-US" sz="2400" b="1" i="1" dirty="0">
              <a:solidFill>
                <a:schemeClr val="bg1"/>
              </a:solidFill>
            </a:endParaRPr>
          </a:p>
          <a:p>
            <a:r>
              <a:rPr lang="en-US" sz="2400" b="1" i="1" dirty="0">
                <a:solidFill>
                  <a:schemeClr val="bg1"/>
                </a:solidFill>
              </a:rPr>
              <a:t>Final Public Notice			September 15, 2020</a:t>
            </a:r>
          </a:p>
          <a:p>
            <a:endParaRPr lang="en-US" sz="2400" b="1" i="1" dirty="0">
              <a:solidFill>
                <a:schemeClr val="bg1"/>
              </a:solidFill>
            </a:endParaRPr>
          </a:p>
          <a:p>
            <a:r>
              <a:rPr lang="en-US" sz="2400" b="1" i="1" dirty="0">
                <a:solidFill>
                  <a:schemeClr val="bg1"/>
                </a:solidFill>
              </a:rPr>
              <a:t>Council Application Approval		October 1, 2020</a:t>
            </a:r>
          </a:p>
          <a:p>
            <a:endParaRPr lang="en-US" sz="2400" b="1" i="1" dirty="0">
              <a:solidFill>
                <a:schemeClr val="bg1"/>
              </a:solidFill>
            </a:endParaRPr>
          </a:p>
          <a:p>
            <a:r>
              <a:rPr lang="en-US" sz="2400" b="1" i="1" dirty="0">
                <a:solidFill>
                  <a:schemeClr val="bg1"/>
                </a:solidFill>
              </a:rPr>
              <a:t>Application Submittal			October 7, 2020</a:t>
            </a:r>
          </a:p>
        </p:txBody>
      </p:sp>
      <p:pic>
        <p:nvPicPr>
          <p:cNvPr id="7" name="Picture 6" descr="A close up of a logo&#10;&#10;Description automatically generated">
            <a:extLst>
              <a:ext uri="{FF2B5EF4-FFF2-40B4-BE49-F238E27FC236}">
                <a16:creationId xmlns:a16="http://schemas.microsoft.com/office/drawing/2014/main" id="{A2757CCC-0040-4DBE-A43A-346D81102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5933" y="6133243"/>
            <a:ext cx="490034" cy="720247"/>
          </a:xfrm>
          <a:prstGeom prst="rect">
            <a:avLst/>
          </a:prstGeom>
        </p:spPr>
      </p:pic>
    </p:spTree>
    <p:extLst>
      <p:ext uri="{BB962C8B-B14F-4D97-AF65-F5344CB8AC3E}">
        <p14:creationId xmlns:p14="http://schemas.microsoft.com/office/powerpoint/2010/main" val="3700773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3086</TotalTime>
  <Words>836</Words>
  <Application>Microsoft Office PowerPoint</Application>
  <PresentationFormat>Widescreen</PresentationFormat>
  <Paragraphs>177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vt:lpstr>
      <vt:lpstr>FAQs</vt:lpstr>
      <vt:lpstr>FAQs</vt:lpstr>
      <vt:lpstr>FAQs</vt:lpstr>
      <vt:lpstr>Potential Mitigation Projects</vt:lpstr>
      <vt:lpstr>Project Information</vt:lpstr>
      <vt:lpstr>Potential Mitigation Projects</vt:lpstr>
      <vt:lpstr>Funding Options</vt:lpstr>
      <vt:lpstr>Timeline</vt:lpstr>
    </vt:vector>
  </TitlesOfParts>
  <Company>City of Brenham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Brenham</dc:title>
  <dc:creator>Debbie Gaffey</dc:creator>
  <cp:lastModifiedBy>JoAnne Hynes</cp:lastModifiedBy>
  <cp:revision>258</cp:revision>
  <cp:lastPrinted>2019-11-08T21:38:15Z</cp:lastPrinted>
  <dcterms:created xsi:type="dcterms:W3CDTF">2019-07-12T15:47:05Z</dcterms:created>
  <dcterms:modified xsi:type="dcterms:W3CDTF">2020-08-13T20:30:08Z</dcterms:modified>
</cp:coreProperties>
</file>