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4"/>
  </p:sldMasterIdLst>
  <p:notesMasterIdLst>
    <p:notesMasterId r:id="rId22"/>
  </p:notesMasterIdLst>
  <p:sldIdLst>
    <p:sldId id="256" r:id="rId5"/>
    <p:sldId id="257" r:id="rId6"/>
    <p:sldId id="258" r:id="rId7"/>
    <p:sldId id="263" r:id="rId8"/>
    <p:sldId id="260" r:id="rId9"/>
    <p:sldId id="259" r:id="rId10"/>
    <p:sldId id="261" r:id="rId11"/>
    <p:sldId id="262" r:id="rId12"/>
    <p:sldId id="264" r:id="rId13"/>
    <p:sldId id="265" r:id="rId14"/>
    <p:sldId id="268" r:id="rId15"/>
    <p:sldId id="267" r:id="rId16"/>
    <p:sldId id="270" r:id="rId17"/>
    <p:sldId id="271" r:id="rId18"/>
    <p:sldId id="266" r:id="rId19"/>
    <p:sldId id="272" r:id="rId20"/>
    <p:sldId id="26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D0BFD19-90FE-45B4-8A27-ED44A96B562E}">
          <p14:sldIdLst>
            <p14:sldId id="256"/>
            <p14:sldId id="257"/>
            <p14:sldId id="258"/>
            <p14:sldId id="263"/>
            <p14:sldId id="260"/>
            <p14:sldId id="259"/>
            <p14:sldId id="261"/>
            <p14:sldId id="262"/>
            <p14:sldId id="264"/>
            <p14:sldId id="265"/>
            <p14:sldId id="268"/>
            <p14:sldId id="267"/>
            <p14:sldId id="270"/>
            <p14:sldId id="271"/>
            <p14:sldId id="266"/>
          </p14:sldIdLst>
        </p14:section>
        <p14:section name="Untitled Section" id="{DF159857-425E-43F9-B4A1-3297EFF861EC}">
          <p14:sldIdLst>
            <p14:sldId id="272"/>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87" autoAdjust="0"/>
  </p:normalViewPr>
  <p:slideViewPr>
    <p:cSldViewPr snapToGrid="0">
      <p:cViewPr varScale="1">
        <p:scale>
          <a:sx n="67" d="100"/>
          <a:sy n="67" d="100"/>
        </p:scale>
        <p:origin x="738"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E3C21-C3CB-4B8D-9033-56C1B3CE75FA}" type="datetimeFigureOut">
              <a:rPr lang="en-US" smtClean="0"/>
              <a:t>6/20/2024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32C3C-A191-48C2-A7E8-9C96AF841A7A}" type="slidenum">
              <a:rPr lang="en-US" smtClean="0"/>
              <a:t>‹#›</a:t>
            </a:fld>
            <a:endParaRPr lang="en-US" dirty="0"/>
          </a:p>
        </p:txBody>
      </p:sp>
    </p:spTree>
    <p:extLst>
      <p:ext uri="{BB962C8B-B14F-4D97-AF65-F5344CB8AC3E}">
        <p14:creationId xmlns:p14="http://schemas.microsoft.com/office/powerpoint/2010/main" val="185639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E1EE9517-8E69-4FF1-9294-E1E54A394BAE}" type="datetime1">
              <a:rPr lang="en-US" smtClean="0"/>
              <a:t>6/20/2024</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D57F1E4F-1CFF-5643-939E-217C01CDF565}"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62417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F7BD38-A805-4B2C-9BDF-D56E94387879}" type="datetime1">
              <a:rPr lang="en-US" smtClean="0"/>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249487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F7BD38-A805-4B2C-9BDF-D56E94387879}" type="datetime1">
              <a:rPr lang="en-US" smtClean="0"/>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52919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F7BD38-A805-4B2C-9BDF-D56E94387879}" type="datetime1">
              <a:rPr lang="en-US" smtClean="0"/>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257851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F7BD38-A805-4B2C-9BDF-D56E94387879}" type="datetime1">
              <a:rPr lang="en-US" smtClean="0"/>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956984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F7BD38-A805-4B2C-9BDF-D56E94387879}" type="datetime1">
              <a:rPr lang="en-US" smtClean="0"/>
              <a:t>6/20/2024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14480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F7BD38-A805-4B2C-9BDF-D56E94387879}" type="datetime1">
              <a:rPr lang="en-US" smtClean="0"/>
              <a:t>6/20/2024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101574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F7BD38-A805-4B2C-9BDF-D56E94387879}" type="datetime1">
              <a:rPr lang="en-US" smtClean="0"/>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197135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F7BD38-A805-4B2C-9BDF-D56E94387879}" type="datetime1">
              <a:rPr lang="en-US" smtClean="0"/>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186973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1A8E48-174D-4FEB-9E49-805E25B6E4DE}" type="datetime1">
              <a:rPr lang="en-US" smtClean="0"/>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20686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F7BD38-A805-4B2C-9BDF-D56E94387879}" type="datetime1">
              <a:rPr lang="en-US" smtClean="0"/>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076879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78E718-7869-4C6F-963F-37646651C408}" type="datetime1">
              <a:rPr lang="en-US" smtClean="0"/>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5876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F7BD38-A805-4B2C-9BDF-D56E94387879}" type="datetime1">
              <a:rPr lang="en-US" smtClean="0"/>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149749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F7BD38-A805-4B2C-9BDF-D56E94387879}" type="datetime1">
              <a:rPr lang="en-US" smtClean="0"/>
              <a:t>6/20/2024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063130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DC09DA-8BB6-47A9-8041-F86B534ABC44}" type="datetime1">
              <a:rPr lang="en-US" smtClean="0"/>
              <a:t>6/20/2024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6381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AED52A-4DB9-477E-8FA6-EFA1723225C0}" type="datetime1">
              <a:rPr lang="en-US" smtClean="0"/>
              <a:t>6/20/2024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5395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F7BD38-A805-4B2C-9BDF-D56E94387879}" type="datetime1">
              <a:rPr lang="en-US" smtClean="0"/>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186070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F7BD38-A805-4B2C-9BDF-D56E94387879}" type="datetime1">
              <a:rPr lang="en-US" smtClean="0"/>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60397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86F7BD38-A805-4B2C-9BDF-D56E94387879}" type="datetime1">
              <a:rPr lang="en-US" smtClean="0"/>
              <a:t>6/20/2024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913493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8.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8.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8.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17FD-A3DD-4B1B-A618-8B7F44A2DD42}"/>
              </a:ext>
            </a:extLst>
          </p:cNvPr>
          <p:cNvSpPr>
            <a:spLocks noGrp="1"/>
          </p:cNvSpPr>
          <p:nvPr>
            <p:ph type="ctrTitle"/>
          </p:nvPr>
        </p:nvSpPr>
        <p:spPr>
          <a:xfrm rot="21420000">
            <a:off x="618376" y="1117826"/>
            <a:ext cx="5428489" cy="2325103"/>
          </a:xfrm>
        </p:spPr>
        <p:txBody>
          <a:bodyPr>
            <a:normAutofit/>
          </a:bodyPr>
          <a:lstStyle/>
          <a:p>
            <a:r>
              <a:rPr lang="en-US" sz="7400" dirty="0"/>
              <a:t>Washington County ESD 1</a:t>
            </a:r>
          </a:p>
        </p:txBody>
      </p:sp>
      <p:sp>
        <p:nvSpPr>
          <p:cNvPr id="3" name="Subtitle 2">
            <a:extLst>
              <a:ext uri="{FF2B5EF4-FFF2-40B4-BE49-F238E27FC236}">
                <a16:creationId xmlns:a16="http://schemas.microsoft.com/office/drawing/2014/main" id="{F0FC7E44-4828-47E6-A083-C1E389988E20}"/>
              </a:ext>
            </a:extLst>
          </p:cNvPr>
          <p:cNvSpPr>
            <a:spLocks noGrp="1"/>
          </p:cNvSpPr>
          <p:nvPr>
            <p:ph type="subTitle" idx="1"/>
          </p:nvPr>
        </p:nvSpPr>
        <p:spPr>
          <a:xfrm rot="21420000">
            <a:off x="658318" y="3515149"/>
            <a:ext cx="5424749" cy="941589"/>
          </a:xfrm>
        </p:spPr>
        <p:txBody>
          <a:bodyPr>
            <a:noAutofit/>
          </a:bodyPr>
          <a:lstStyle/>
          <a:p>
            <a:pPr>
              <a:lnSpc>
                <a:spcPct val="110000"/>
              </a:lnSpc>
            </a:pPr>
            <a:r>
              <a:rPr lang="en-US" sz="2400" dirty="0"/>
              <a:t>Creating &amp; Organizing an </a:t>
            </a:r>
          </a:p>
          <a:p>
            <a:pPr>
              <a:lnSpc>
                <a:spcPct val="110000"/>
              </a:lnSpc>
            </a:pPr>
            <a:r>
              <a:rPr lang="en-US" sz="2400" dirty="0"/>
              <a:t>Emergency Services District</a:t>
            </a:r>
          </a:p>
        </p:txBody>
      </p:sp>
      <p:pic>
        <p:nvPicPr>
          <p:cNvPr id="6" name="Picture 5" descr="Firemen in a huddle">
            <a:extLst>
              <a:ext uri="{FF2B5EF4-FFF2-40B4-BE49-F238E27FC236}">
                <a16:creationId xmlns:a16="http://schemas.microsoft.com/office/drawing/2014/main" id="{7AAD9848-C990-D52B-3F5B-2BFB2AA94A5F}"/>
              </a:ext>
            </a:extLst>
          </p:cNvPr>
          <p:cNvPicPr>
            <a:picLocks noChangeAspect="1"/>
          </p:cNvPicPr>
          <p:nvPr/>
        </p:nvPicPr>
        <p:blipFill rotWithShape="1">
          <a:blip r:embed="rId3"/>
          <a:srcRect l="19743" r="6604" b="2"/>
          <a:stretch/>
        </p:blipFill>
        <p:spPr>
          <a:xfrm rot="43020000">
            <a:off x="6437841" y="373505"/>
            <a:ext cx="4208217" cy="3813745"/>
          </a:xfrm>
          <a:prstGeom prst="rect">
            <a:avLst/>
          </a:prstGeom>
        </p:spPr>
      </p:pic>
    </p:spTree>
    <p:extLst>
      <p:ext uri="{BB962C8B-B14F-4D97-AF65-F5344CB8AC3E}">
        <p14:creationId xmlns:p14="http://schemas.microsoft.com/office/powerpoint/2010/main" val="405477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6302C-CAF4-D2B3-C0E7-66C285F02EA6}"/>
              </a:ext>
            </a:extLst>
          </p:cNvPr>
          <p:cNvSpPr>
            <a:spLocks noGrp="1"/>
          </p:cNvSpPr>
          <p:nvPr>
            <p:ph type="title"/>
          </p:nvPr>
        </p:nvSpPr>
        <p:spPr>
          <a:xfrm>
            <a:off x="818713" y="168419"/>
            <a:ext cx="10554574" cy="804341"/>
          </a:xfrm>
          <a:ln w="19050">
            <a:solidFill>
              <a:schemeClr val="tx1">
                <a:lumMod val="75000"/>
                <a:lumOff val="25000"/>
              </a:schemeClr>
            </a:solidFill>
          </a:ln>
        </p:spPr>
        <p:txBody>
          <a:bodyPr>
            <a:normAutofit/>
          </a:bodyPr>
          <a:lstStyle/>
          <a:p>
            <a:r>
              <a:rPr lang="en-US" sz="4200" dirty="0"/>
              <a:t>Where are you going?  How do you get there?</a:t>
            </a:r>
          </a:p>
        </p:txBody>
      </p:sp>
      <p:cxnSp>
        <p:nvCxnSpPr>
          <p:cNvPr id="13" name="Straight Connector 12">
            <a:extLst>
              <a:ext uri="{FF2B5EF4-FFF2-40B4-BE49-F238E27FC236}">
                <a16:creationId xmlns:a16="http://schemas.microsoft.com/office/drawing/2014/main" id="{AB6CD199-A76E-A617-CE81-61E2BE49DFE5}"/>
              </a:ext>
            </a:extLst>
          </p:cNvPr>
          <p:cNvCxnSpPr>
            <a:cxnSpLocks/>
          </p:cNvCxnSpPr>
          <p:nvPr/>
        </p:nvCxnSpPr>
        <p:spPr>
          <a:xfrm>
            <a:off x="998290" y="1440787"/>
            <a:ext cx="0" cy="4164606"/>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83AACF57-D42E-FF60-D9E8-66B7639F446E}"/>
              </a:ext>
            </a:extLst>
          </p:cNvPr>
          <p:cNvCxnSpPr>
            <a:cxnSpLocks/>
          </p:cNvCxnSpPr>
          <p:nvPr/>
        </p:nvCxnSpPr>
        <p:spPr>
          <a:xfrm flipH="1">
            <a:off x="12953" y="5089312"/>
            <a:ext cx="11594847" cy="0"/>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008C4A3-B482-0754-F511-607BD6B5B2C8}"/>
              </a:ext>
            </a:extLst>
          </p:cNvPr>
          <p:cNvSpPr txBox="1"/>
          <p:nvPr/>
        </p:nvSpPr>
        <p:spPr>
          <a:xfrm>
            <a:off x="12953" y="5068465"/>
            <a:ext cx="965083" cy="1384995"/>
          </a:xfrm>
          <a:prstGeom prst="rect">
            <a:avLst/>
          </a:prstGeom>
          <a:noFill/>
        </p:spPr>
        <p:txBody>
          <a:bodyPr wrap="square" rtlCol="0">
            <a:spAutoFit/>
          </a:bodyPr>
          <a:lstStyle/>
          <a:p>
            <a:r>
              <a:rPr lang="en-US" sz="2800" dirty="0"/>
              <a:t>COST		</a:t>
            </a:r>
          </a:p>
        </p:txBody>
      </p:sp>
      <p:sp>
        <p:nvSpPr>
          <p:cNvPr id="67" name="TextBox 66">
            <a:extLst>
              <a:ext uri="{FF2B5EF4-FFF2-40B4-BE49-F238E27FC236}">
                <a16:creationId xmlns:a16="http://schemas.microsoft.com/office/drawing/2014/main" id="{3DB4E72A-1DDB-19EA-7E70-69E2778AA2E8}"/>
              </a:ext>
            </a:extLst>
          </p:cNvPr>
          <p:cNvSpPr txBox="1"/>
          <p:nvPr/>
        </p:nvSpPr>
        <p:spPr>
          <a:xfrm>
            <a:off x="-30962" y="3259713"/>
            <a:ext cx="1019125" cy="492443"/>
          </a:xfrm>
          <a:prstGeom prst="rect">
            <a:avLst/>
          </a:prstGeom>
          <a:noFill/>
        </p:spPr>
        <p:txBody>
          <a:bodyPr wrap="none" rtlCol="0">
            <a:spAutoFit/>
          </a:bodyPr>
          <a:lstStyle/>
          <a:p>
            <a:r>
              <a:rPr lang="en-US" sz="2600" dirty="0"/>
              <a:t>GOALS</a:t>
            </a:r>
          </a:p>
        </p:txBody>
      </p:sp>
      <p:sp>
        <p:nvSpPr>
          <p:cNvPr id="83" name="TextBox 82">
            <a:extLst>
              <a:ext uri="{FF2B5EF4-FFF2-40B4-BE49-F238E27FC236}">
                <a16:creationId xmlns:a16="http://schemas.microsoft.com/office/drawing/2014/main" id="{F97E959F-9AA4-CA51-0CE3-677919441B52}"/>
              </a:ext>
            </a:extLst>
          </p:cNvPr>
          <p:cNvSpPr txBox="1"/>
          <p:nvPr/>
        </p:nvSpPr>
        <p:spPr>
          <a:xfrm>
            <a:off x="3801275" y="5833511"/>
            <a:ext cx="3634328" cy="369332"/>
          </a:xfrm>
          <a:prstGeom prst="rect">
            <a:avLst/>
          </a:prstGeom>
          <a:noFill/>
        </p:spPr>
        <p:txBody>
          <a:bodyPr wrap="none" rtlCol="0">
            <a:spAutoFit/>
          </a:bodyPr>
          <a:lstStyle/>
          <a:p>
            <a:r>
              <a:rPr lang="en-US" dirty="0">
                <a:solidFill>
                  <a:schemeClr val="bg2">
                    <a:lumMod val="40000"/>
                    <a:lumOff val="60000"/>
                  </a:schemeClr>
                </a:solidFill>
              </a:rPr>
              <a:t>How much is too much to save a life?</a:t>
            </a:r>
          </a:p>
        </p:txBody>
      </p:sp>
      <p:sp>
        <p:nvSpPr>
          <p:cNvPr id="93" name="TextBox 92">
            <a:extLst>
              <a:ext uri="{FF2B5EF4-FFF2-40B4-BE49-F238E27FC236}">
                <a16:creationId xmlns:a16="http://schemas.microsoft.com/office/drawing/2014/main" id="{D9FD1858-2C15-61F7-B9F8-FC38AA668F3D}"/>
              </a:ext>
            </a:extLst>
          </p:cNvPr>
          <p:cNvSpPr txBox="1"/>
          <p:nvPr/>
        </p:nvSpPr>
        <p:spPr>
          <a:xfrm>
            <a:off x="4854251" y="986038"/>
            <a:ext cx="2069797" cy="369332"/>
          </a:xfrm>
          <a:prstGeom prst="rect">
            <a:avLst/>
          </a:prstGeom>
          <a:noFill/>
        </p:spPr>
        <p:txBody>
          <a:bodyPr wrap="none" rtlCol="0">
            <a:spAutoFit/>
          </a:bodyPr>
          <a:lstStyle/>
          <a:p>
            <a:r>
              <a:rPr lang="en-US" dirty="0">
                <a:solidFill>
                  <a:schemeClr val="tx1">
                    <a:lumMod val="65000"/>
                    <a:lumOff val="35000"/>
                  </a:schemeClr>
                </a:solidFill>
                <a:latin typeface="Amasis MT Pro Medium" panose="02040604050005020304" pitchFamily="18" charset="0"/>
              </a:rPr>
              <a:t>Chappell Hill VFD</a:t>
            </a:r>
          </a:p>
        </p:txBody>
      </p:sp>
      <p:grpSp>
        <p:nvGrpSpPr>
          <p:cNvPr id="3" name="Group 2">
            <a:extLst>
              <a:ext uri="{FF2B5EF4-FFF2-40B4-BE49-F238E27FC236}">
                <a16:creationId xmlns:a16="http://schemas.microsoft.com/office/drawing/2014/main" id="{31C87A65-7019-F530-1BA2-59F35AEB1871}"/>
              </a:ext>
            </a:extLst>
          </p:cNvPr>
          <p:cNvGrpSpPr/>
          <p:nvPr/>
        </p:nvGrpSpPr>
        <p:grpSpPr>
          <a:xfrm>
            <a:off x="110172" y="1355458"/>
            <a:ext cx="11221596" cy="4257074"/>
            <a:chOff x="110172" y="1355458"/>
            <a:chExt cx="11221596" cy="4257074"/>
          </a:xfrm>
        </p:grpSpPr>
        <p:sp>
          <p:nvSpPr>
            <p:cNvPr id="4" name="TextBox 3">
              <a:extLst>
                <a:ext uri="{FF2B5EF4-FFF2-40B4-BE49-F238E27FC236}">
                  <a16:creationId xmlns:a16="http://schemas.microsoft.com/office/drawing/2014/main" id="{1F2C0E4E-AC4E-6115-2C88-EA5A2388047C}"/>
                </a:ext>
              </a:extLst>
            </p:cNvPr>
            <p:cNvSpPr txBox="1"/>
            <p:nvPr/>
          </p:nvSpPr>
          <p:spPr>
            <a:xfrm>
              <a:off x="1852614" y="1753191"/>
              <a:ext cx="1305999" cy="369332"/>
            </a:xfrm>
            <a:prstGeom prst="rect">
              <a:avLst/>
            </a:prstGeom>
            <a:noFill/>
          </p:spPr>
          <p:txBody>
            <a:bodyPr wrap="none" rtlCol="0">
              <a:spAutoFit/>
            </a:bodyPr>
            <a:lstStyle/>
            <a:p>
              <a:r>
                <a:rPr lang="en-US" dirty="0"/>
                <a:t>1-2 Years??</a:t>
              </a:r>
            </a:p>
          </p:txBody>
        </p:sp>
        <p:sp>
          <p:nvSpPr>
            <p:cNvPr id="6" name="TextBox 5">
              <a:extLst>
                <a:ext uri="{FF2B5EF4-FFF2-40B4-BE49-F238E27FC236}">
                  <a16:creationId xmlns:a16="http://schemas.microsoft.com/office/drawing/2014/main" id="{EA5CA887-D104-C1E6-2A1D-9982950DD320}"/>
                </a:ext>
              </a:extLst>
            </p:cNvPr>
            <p:cNvSpPr txBox="1"/>
            <p:nvPr/>
          </p:nvSpPr>
          <p:spPr>
            <a:xfrm>
              <a:off x="5212226" y="1512535"/>
              <a:ext cx="1353849" cy="369332"/>
            </a:xfrm>
            <a:prstGeom prst="rect">
              <a:avLst/>
            </a:prstGeom>
            <a:noFill/>
          </p:spPr>
          <p:txBody>
            <a:bodyPr wrap="square" rtlCol="0">
              <a:spAutoFit/>
            </a:bodyPr>
            <a:lstStyle/>
            <a:p>
              <a:r>
                <a:rPr lang="en-US" dirty="0"/>
                <a:t>3-5 years??</a:t>
              </a:r>
            </a:p>
          </p:txBody>
        </p:sp>
        <p:sp>
          <p:nvSpPr>
            <p:cNvPr id="7" name="TextBox 6">
              <a:extLst>
                <a:ext uri="{FF2B5EF4-FFF2-40B4-BE49-F238E27FC236}">
                  <a16:creationId xmlns:a16="http://schemas.microsoft.com/office/drawing/2014/main" id="{E910945D-66BF-0EE8-7B80-6DDED4486FC5}"/>
                </a:ext>
              </a:extLst>
            </p:cNvPr>
            <p:cNvSpPr txBox="1"/>
            <p:nvPr/>
          </p:nvSpPr>
          <p:spPr>
            <a:xfrm>
              <a:off x="8779217" y="1355458"/>
              <a:ext cx="1404552" cy="369332"/>
            </a:xfrm>
            <a:prstGeom prst="rect">
              <a:avLst/>
            </a:prstGeom>
            <a:noFill/>
          </p:spPr>
          <p:txBody>
            <a:bodyPr wrap="none" rtlCol="0">
              <a:spAutoFit/>
            </a:bodyPr>
            <a:lstStyle/>
            <a:p>
              <a:r>
                <a:rPr lang="en-US" dirty="0"/>
                <a:t>6-10 years??</a:t>
              </a:r>
            </a:p>
          </p:txBody>
        </p:sp>
        <p:cxnSp>
          <p:nvCxnSpPr>
            <p:cNvPr id="15" name="Straight Connector 14">
              <a:extLst>
                <a:ext uri="{FF2B5EF4-FFF2-40B4-BE49-F238E27FC236}">
                  <a16:creationId xmlns:a16="http://schemas.microsoft.com/office/drawing/2014/main" id="{AFBEDAC7-8D77-432B-271B-2319831029D2}"/>
                </a:ext>
              </a:extLst>
            </p:cNvPr>
            <p:cNvCxnSpPr>
              <a:cxnSpLocks/>
            </p:cNvCxnSpPr>
            <p:nvPr/>
          </p:nvCxnSpPr>
          <p:spPr>
            <a:xfrm>
              <a:off x="110172" y="2122523"/>
              <a:ext cx="11170351"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4EDC577E-9FC7-8E3A-E6AC-E71E7C35D150}"/>
                </a:ext>
              </a:extLst>
            </p:cNvPr>
            <p:cNvCxnSpPr>
              <a:cxnSpLocks/>
            </p:cNvCxnSpPr>
            <p:nvPr/>
          </p:nvCxnSpPr>
          <p:spPr>
            <a:xfrm flipV="1">
              <a:off x="3642346" y="1710375"/>
              <a:ext cx="869408" cy="230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687D01-7FF2-0899-13D0-9DD9E49AB820}"/>
                </a:ext>
              </a:extLst>
            </p:cNvPr>
            <p:cNvCxnSpPr>
              <a:cxnSpLocks/>
            </p:cNvCxnSpPr>
            <p:nvPr/>
          </p:nvCxnSpPr>
          <p:spPr>
            <a:xfrm flipV="1">
              <a:off x="7234946" y="1508252"/>
              <a:ext cx="919826" cy="231661"/>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5B5209F-AF7E-2886-C656-5A133933E5A2}"/>
                </a:ext>
              </a:extLst>
            </p:cNvPr>
            <p:cNvSpPr txBox="1"/>
            <p:nvPr/>
          </p:nvSpPr>
          <p:spPr>
            <a:xfrm>
              <a:off x="7714536" y="2161443"/>
              <a:ext cx="3617232" cy="1090491"/>
            </a:xfrm>
            <a:prstGeom prst="rect">
              <a:avLst/>
            </a:prstGeom>
            <a:noFill/>
          </p:spPr>
          <p:txBody>
            <a:bodyPr wrap="square" rtlCol="0">
              <a:spAutoFit/>
            </a:bodyPr>
            <a:lstStyle/>
            <a:p>
              <a:pPr>
                <a:lnSpc>
                  <a:spcPct val="150000"/>
                </a:lnSpc>
              </a:pPr>
              <a:r>
                <a:rPr lang="en-US" sz="1500" dirty="0">
                  <a:latin typeface="Amasis MT Pro Medium" panose="02040604050005020304" pitchFamily="18" charset="0"/>
                </a:rPr>
                <a:t>Potentially Purchase Land For Station #2 </a:t>
              </a:r>
            </a:p>
            <a:p>
              <a:pPr>
                <a:lnSpc>
                  <a:spcPct val="150000"/>
                </a:lnSpc>
              </a:pPr>
              <a:r>
                <a:rPr lang="en-US" sz="1500" i="1" dirty="0">
                  <a:latin typeface="Amasis MT Pro Medium" panose="02040604050005020304" pitchFamily="18" charset="0"/>
                </a:rPr>
                <a:t>Operational Costs</a:t>
              </a:r>
            </a:p>
          </p:txBody>
        </p:sp>
        <p:cxnSp>
          <p:nvCxnSpPr>
            <p:cNvPr id="45" name="Straight Connector 44">
              <a:extLst>
                <a:ext uri="{FF2B5EF4-FFF2-40B4-BE49-F238E27FC236}">
                  <a16:creationId xmlns:a16="http://schemas.microsoft.com/office/drawing/2014/main" id="{0B80F3C5-10D4-F4F1-8A9C-9F08F36A7AE5}"/>
                </a:ext>
              </a:extLst>
            </p:cNvPr>
            <p:cNvCxnSpPr>
              <a:cxnSpLocks/>
            </p:cNvCxnSpPr>
            <p:nvPr/>
          </p:nvCxnSpPr>
          <p:spPr>
            <a:xfrm flipH="1">
              <a:off x="7702807" y="1440787"/>
              <a:ext cx="1" cy="4095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53DACC3-B2FE-EF1E-9649-EBE016A386C8}"/>
                </a:ext>
              </a:extLst>
            </p:cNvPr>
            <p:cNvCxnSpPr>
              <a:cxnSpLocks/>
            </p:cNvCxnSpPr>
            <p:nvPr/>
          </p:nvCxnSpPr>
          <p:spPr>
            <a:xfrm>
              <a:off x="4077050" y="1440787"/>
              <a:ext cx="0" cy="4130296"/>
            </a:xfrm>
            <a:prstGeom prst="line">
              <a:avLst/>
            </a:prstGeom>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CBE614A-2129-6FA6-23DC-A912B9409913}"/>
                </a:ext>
              </a:extLst>
            </p:cNvPr>
            <p:cNvSpPr txBox="1"/>
            <p:nvPr/>
          </p:nvSpPr>
          <p:spPr>
            <a:xfrm>
              <a:off x="4091440" y="2103367"/>
              <a:ext cx="3617232" cy="2821735"/>
            </a:xfrm>
            <a:prstGeom prst="rect">
              <a:avLst/>
            </a:prstGeom>
            <a:noFill/>
          </p:spPr>
          <p:txBody>
            <a:bodyPr wrap="square" rtlCol="0">
              <a:spAutoFit/>
            </a:bodyPr>
            <a:lstStyle/>
            <a:p>
              <a:pPr>
                <a:lnSpc>
                  <a:spcPct val="150000"/>
                </a:lnSpc>
              </a:pPr>
              <a:r>
                <a:rPr lang="en-US" sz="1500" dirty="0">
                  <a:latin typeface="Amasis MT Pro Medium" panose="02040604050005020304" pitchFamily="18" charset="0"/>
                </a:rPr>
                <a:t>Retrofit SCBAs to meet NFPA </a:t>
              </a:r>
            </a:p>
            <a:p>
              <a:pPr>
                <a:lnSpc>
                  <a:spcPct val="150000"/>
                </a:lnSpc>
              </a:pPr>
              <a:r>
                <a:rPr lang="en-US" sz="1500" dirty="0">
                  <a:latin typeface="Amasis MT Pro Medium" panose="02040604050005020304" pitchFamily="18" charset="0"/>
                </a:rPr>
                <a:t>Replace Emergency Life Saving Equipment &amp; PPE</a:t>
              </a:r>
            </a:p>
            <a:p>
              <a:pPr>
                <a:lnSpc>
                  <a:spcPct val="150000"/>
                </a:lnSpc>
              </a:pPr>
              <a:r>
                <a:rPr lang="en-US" sz="1500" dirty="0">
                  <a:latin typeface="Amasis MT Pro Medium" panose="02040604050005020304" pitchFamily="18" charset="0"/>
                </a:rPr>
                <a:t>Station improvements – add living quarters </a:t>
              </a:r>
            </a:p>
            <a:p>
              <a:pPr>
                <a:lnSpc>
                  <a:spcPct val="150000"/>
                </a:lnSpc>
              </a:pPr>
              <a:r>
                <a:rPr lang="en-US" sz="1500" i="1" dirty="0">
                  <a:latin typeface="Amasis MT Pro Medium" panose="02040604050005020304" pitchFamily="18" charset="0"/>
                </a:rPr>
                <a:t>Hire 2 paid duty-crew personnel</a:t>
              </a:r>
            </a:p>
            <a:p>
              <a:pPr>
                <a:lnSpc>
                  <a:spcPct val="150000"/>
                </a:lnSpc>
              </a:pPr>
              <a:endParaRPr lang="en-US" sz="1500" i="1" dirty="0">
                <a:latin typeface="Amasis MT Pro Medium" panose="02040604050005020304" pitchFamily="18" charset="0"/>
              </a:endParaRPr>
            </a:p>
            <a:p>
              <a:pPr>
                <a:lnSpc>
                  <a:spcPct val="150000"/>
                </a:lnSpc>
              </a:pPr>
              <a:r>
                <a:rPr lang="en-US" sz="1500" i="1" dirty="0">
                  <a:latin typeface="Amasis MT Pro Medium" panose="02040604050005020304" pitchFamily="18" charset="0"/>
                </a:rPr>
                <a:t>Operational Costs</a:t>
              </a:r>
            </a:p>
          </p:txBody>
        </p:sp>
        <p:sp>
          <p:nvSpPr>
            <p:cNvPr id="82" name="TextBox 81">
              <a:extLst>
                <a:ext uri="{FF2B5EF4-FFF2-40B4-BE49-F238E27FC236}">
                  <a16:creationId xmlns:a16="http://schemas.microsoft.com/office/drawing/2014/main" id="{8C656B6E-E5FC-ACE0-A2AF-809D0A60B2B9}"/>
                </a:ext>
              </a:extLst>
            </p:cNvPr>
            <p:cNvSpPr txBox="1"/>
            <p:nvPr/>
          </p:nvSpPr>
          <p:spPr>
            <a:xfrm>
              <a:off x="989766" y="2131172"/>
              <a:ext cx="3087284" cy="3000821"/>
            </a:xfrm>
            <a:prstGeom prst="rect">
              <a:avLst/>
            </a:prstGeom>
            <a:noFill/>
          </p:spPr>
          <p:txBody>
            <a:bodyPr wrap="square" rtlCol="0">
              <a:spAutoFit/>
            </a:bodyPr>
            <a:lstStyle/>
            <a:p>
              <a:r>
                <a:rPr lang="en-US" sz="1500" dirty="0">
                  <a:latin typeface="Amasis MT Pro Medium" panose="02040604050005020304" pitchFamily="18" charset="0"/>
                </a:rPr>
                <a:t>Replace Brush Truck</a:t>
              </a:r>
            </a:p>
            <a:p>
              <a:r>
                <a:rPr lang="en-US" sz="1200" dirty="0">
                  <a:latin typeface="Amasis MT Pro Medium" panose="02040604050005020304" pitchFamily="18" charset="0"/>
                </a:rPr>
                <a:t>* Initiating a fleet replacement plan</a:t>
              </a:r>
            </a:p>
            <a:p>
              <a:endParaRPr lang="en-US" sz="1500" dirty="0">
                <a:latin typeface="Amasis MT Pro Medium" panose="02040604050005020304" pitchFamily="18" charset="0"/>
              </a:endParaRPr>
            </a:p>
            <a:p>
              <a:r>
                <a:rPr lang="en-US" sz="1500" dirty="0">
                  <a:latin typeface="Amasis MT Pro Medium" panose="02040604050005020304" pitchFamily="18" charset="0"/>
                </a:rPr>
                <a:t> Replace Water Tender</a:t>
              </a:r>
            </a:p>
            <a:p>
              <a:r>
                <a:rPr lang="en-US" sz="1200" dirty="0">
                  <a:latin typeface="Amasis MT Pro Medium" panose="02040604050005020304" pitchFamily="18" charset="0"/>
                </a:rPr>
                <a:t>*Initiating a fleet replacement plan</a:t>
              </a:r>
            </a:p>
            <a:p>
              <a:endParaRPr lang="en-US" sz="1500" dirty="0">
                <a:latin typeface="Amasis MT Pro Medium" panose="02040604050005020304" pitchFamily="18" charset="0"/>
              </a:endParaRPr>
            </a:p>
            <a:p>
              <a:r>
                <a:rPr lang="en-US" sz="1500" dirty="0">
                  <a:latin typeface="Amasis MT Pro Medium" panose="02040604050005020304" pitchFamily="18" charset="0"/>
                </a:rPr>
                <a:t>Replacing Emergency Life Saving Equipment &amp; PPE</a:t>
              </a:r>
            </a:p>
            <a:p>
              <a:endParaRPr lang="en-US" sz="1500" dirty="0">
                <a:latin typeface="Amasis MT Pro Medium" panose="02040604050005020304" pitchFamily="18" charset="0"/>
              </a:endParaRPr>
            </a:p>
            <a:p>
              <a:r>
                <a:rPr lang="en-US" sz="1500" dirty="0">
                  <a:latin typeface="Amasis MT Pro Medium" panose="02040604050005020304" pitchFamily="18" charset="0"/>
                </a:rPr>
                <a:t>Purchase Gear Decontamination System</a:t>
              </a:r>
            </a:p>
            <a:p>
              <a:endParaRPr lang="en-US" sz="1500" dirty="0">
                <a:latin typeface="Amasis MT Pro Medium" panose="02040604050005020304" pitchFamily="18" charset="0"/>
              </a:endParaRPr>
            </a:p>
            <a:p>
              <a:r>
                <a:rPr lang="en-US" sz="1500" dirty="0">
                  <a:latin typeface="Amasis MT Pro Medium" panose="02040604050005020304" pitchFamily="18" charset="0"/>
                </a:rPr>
                <a:t>Operational Costs</a:t>
              </a:r>
            </a:p>
          </p:txBody>
        </p:sp>
        <p:sp>
          <p:nvSpPr>
            <p:cNvPr id="94" name="TextBox 93">
              <a:extLst>
                <a:ext uri="{FF2B5EF4-FFF2-40B4-BE49-F238E27FC236}">
                  <a16:creationId xmlns:a16="http://schemas.microsoft.com/office/drawing/2014/main" id="{300C7AC0-AF6B-A90C-44B2-9C05C1FAA31C}"/>
                </a:ext>
              </a:extLst>
            </p:cNvPr>
            <p:cNvSpPr txBox="1"/>
            <p:nvPr/>
          </p:nvSpPr>
          <p:spPr>
            <a:xfrm>
              <a:off x="1579404" y="5089312"/>
              <a:ext cx="184731" cy="523220"/>
            </a:xfrm>
            <a:prstGeom prst="rect">
              <a:avLst/>
            </a:prstGeom>
            <a:noFill/>
          </p:spPr>
          <p:txBody>
            <a:bodyPr wrap="none" rtlCol="0">
              <a:spAutoFit/>
            </a:bodyPr>
            <a:lstStyle/>
            <a:p>
              <a:endParaRPr lang="en-US" sz="2800" dirty="0"/>
            </a:p>
          </p:txBody>
        </p:sp>
        <p:sp>
          <p:nvSpPr>
            <p:cNvPr id="95" name="TextBox 94">
              <a:extLst>
                <a:ext uri="{FF2B5EF4-FFF2-40B4-BE49-F238E27FC236}">
                  <a16:creationId xmlns:a16="http://schemas.microsoft.com/office/drawing/2014/main" id="{E47B46C3-7500-0737-C84D-2E8CBCC693FF}"/>
                </a:ext>
              </a:extLst>
            </p:cNvPr>
            <p:cNvSpPr txBox="1"/>
            <p:nvPr/>
          </p:nvSpPr>
          <p:spPr>
            <a:xfrm>
              <a:off x="5067449" y="5068465"/>
              <a:ext cx="1782860" cy="523220"/>
            </a:xfrm>
            <a:prstGeom prst="rect">
              <a:avLst/>
            </a:prstGeom>
            <a:noFill/>
          </p:spPr>
          <p:txBody>
            <a:bodyPr wrap="none" rtlCol="0">
              <a:spAutoFit/>
            </a:bodyPr>
            <a:lstStyle/>
            <a:p>
              <a:r>
                <a:rPr lang="en-US" sz="2800" dirty="0"/>
                <a:t>$1,302,665</a:t>
              </a:r>
            </a:p>
          </p:txBody>
        </p:sp>
        <p:sp>
          <p:nvSpPr>
            <p:cNvPr id="96" name="TextBox 95">
              <a:extLst>
                <a:ext uri="{FF2B5EF4-FFF2-40B4-BE49-F238E27FC236}">
                  <a16:creationId xmlns:a16="http://schemas.microsoft.com/office/drawing/2014/main" id="{B5F56BBC-B1D7-F693-5796-C12709ECDBB7}"/>
                </a:ext>
              </a:extLst>
            </p:cNvPr>
            <p:cNvSpPr txBox="1"/>
            <p:nvPr/>
          </p:nvSpPr>
          <p:spPr>
            <a:xfrm>
              <a:off x="8578822" y="5065596"/>
              <a:ext cx="1670650" cy="523220"/>
            </a:xfrm>
            <a:prstGeom prst="rect">
              <a:avLst/>
            </a:prstGeom>
            <a:noFill/>
          </p:spPr>
          <p:txBody>
            <a:bodyPr wrap="none" rtlCol="0">
              <a:spAutoFit/>
            </a:bodyPr>
            <a:lstStyle/>
            <a:p>
              <a:r>
                <a:rPr lang="en-US" sz="2800" dirty="0"/>
                <a:t>$1,895,112</a:t>
              </a:r>
            </a:p>
          </p:txBody>
        </p:sp>
      </p:grpSp>
      <p:sp>
        <p:nvSpPr>
          <p:cNvPr id="12" name="TextBox 11">
            <a:extLst>
              <a:ext uri="{FF2B5EF4-FFF2-40B4-BE49-F238E27FC236}">
                <a16:creationId xmlns:a16="http://schemas.microsoft.com/office/drawing/2014/main" id="{1C94CAAD-7724-796B-F252-9D8DA030ECE7}"/>
              </a:ext>
            </a:extLst>
          </p:cNvPr>
          <p:cNvSpPr txBox="1"/>
          <p:nvPr/>
        </p:nvSpPr>
        <p:spPr>
          <a:xfrm>
            <a:off x="1718334" y="5089312"/>
            <a:ext cx="1471750" cy="523220"/>
          </a:xfrm>
          <a:prstGeom prst="rect">
            <a:avLst/>
          </a:prstGeom>
          <a:noFill/>
        </p:spPr>
        <p:txBody>
          <a:bodyPr wrap="none" rtlCol="0">
            <a:spAutoFit/>
          </a:bodyPr>
          <a:lstStyle/>
          <a:p>
            <a:r>
              <a:rPr lang="en-US" sz="2800" dirty="0"/>
              <a:t>$710,482</a:t>
            </a:r>
          </a:p>
        </p:txBody>
      </p:sp>
    </p:spTree>
    <p:extLst>
      <p:ext uri="{BB962C8B-B14F-4D97-AF65-F5344CB8AC3E}">
        <p14:creationId xmlns:p14="http://schemas.microsoft.com/office/powerpoint/2010/main" val="209626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6" presetClass="emph" presetSubtype="0" fill="hold" grpId="0" nodeType="afterEffect">
                                  <p:stCondLst>
                                    <p:cond delay="0"/>
                                  </p:stCondLst>
                                  <p:childTnLst>
                                    <p:animScale>
                                      <p:cBhvr>
                                        <p:cTn id="10" dur="2000" fill="hold"/>
                                        <p:tgtEl>
                                          <p:spTgt spid="93"/>
                                        </p:tgtEl>
                                      </p:cBhvr>
                                      <p:by x="150000" y="150000"/>
                                    </p:animScale>
                                  </p:childTnLst>
                                </p:cTn>
                              </p:par>
                            </p:childTnLst>
                          </p:cTn>
                        </p:par>
                        <p:par>
                          <p:cTn id="11" fill="hold">
                            <p:stCondLst>
                              <p:cond delay="2750"/>
                            </p:stCondLst>
                            <p:childTnLst>
                              <p:par>
                                <p:cTn id="12" presetID="6" presetClass="emph" presetSubtype="0" fill="hold" grpId="0" nodeType="afterEffect">
                                  <p:stCondLst>
                                    <p:cond delay="0"/>
                                  </p:stCondLst>
                                  <p:childTnLst>
                                    <p:animScale>
                                      <p:cBhvr>
                                        <p:cTn id="13" dur="2000" fill="hold"/>
                                        <p:tgtEl>
                                          <p:spTgt spid="8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3" grpId="0"/>
      <p:bldP spid="9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6302C-CAF4-D2B3-C0E7-66C285F02EA6}"/>
              </a:ext>
            </a:extLst>
          </p:cNvPr>
          <p:cNvSpPr>
            <a:spLocks noGrp="1"/>
          </p:cNvSpPr>
          <p:nvPr>
            <p:ph type="title"/>
          </p:nvPr>
        </p:nvSpPr>
        <p:spPr>
          <a:xfrm>
            <a:off x="818713" y="250871"/>
            <a:ext cx="10554574" cy="804341"/>
          </a:xfrm>
          <a:ln w="19050">
            <a:solidFill>
              <a:schemeClr val="tx1">
                <a:lumMod val="75000"/>
                <a:lumOff val="25000"/>
              </a:schemeClr>
            </a:solidFill>
          </a:ln>
        </p:spPr>
        <p:txBody>
          <a:bodyPr>
            <a:normAutofit/>
          </a:bodyPr>
          <a:lstStyle/>
          <a:p>
            <a:r>
              <a:rPr lang="en-US" sz="4200" dirty="0"/>
              <a:t>Where are you going?  How do you get there?</a:t>
            </a:r>
          </a:p>
        </p:txBody>
      </p:sp>
      <p:cxnSp>
        <p:nvCxnSpPr>
          <p:cNvPr id="13" name="Straight Connector 12">
            <a:extLst>
              <a:ext uri="{FF2B5EF4-FFF2-40B4-BE49-F238E27FC236}">
                <a16:creationId xmlns:a16="http://schemas.microsoft.com/office/drawing/2014/main" id="{AB6CD199-A76E-A617-CE81-61E2BE49DFE5}"/>
              </a:ext>
            </a:extLst>
          </p:cNvPr>
          <p:cNvCxnSpPr>
            <a:cxnSpLocks/>
          </p:cNvCxnSpPr>
          <p:nvPr/>
        </p:nvCxnSpPr>
        <p:spPr>
          <a:xfrm>
            <a:off x="998290" y="1191237"/>
            <a:ext cx="0" cy="4414156"/>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AFBEDAC7-8D77-432B-271B-2319831029D2}"/>
              </a:ext>
            </a:extLst>
          </p:cNvPr>
          <p:cNvCxnSpPr>
            <a:cxnSpLocks/>
          </p:cNvCxnSpPr>
          <p:nvPr/>
        </p:nvCxnSpPr>
        <p:spPr>
          <a:xfrm>
            <a:off x="68227" y="2189527"/>
            <a:ext cx="11170351"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45" name="Straight Connector 44">
            <a:extLst>
              <a:ext uri="{FF2B5EF4-FFF2-40B4-BE49-F238E27FC236}">
                <a16:creationId xmlns:a16="http://schemas.microsoft.com/office/drawing/2014/main" id="{0B80F3C5-10D4-F4F1-8A9C-9F08F36A7AE5}"/>
              </a:ext>
            </a:extLst>
          </p:cNvPr>
          <p:cNvCxnSpPr>
            <a:cxnSpLocks/>
          </p:cNvCxnSpPr>
          <p:nvPr/>
        </p:nvCxnSpPr>
        <p:spPr>
          <a:xfrm>
            <a:off x="7830181" y="1500512"/>
            <a:ext cx="0" cy="41048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7F1C1D1-0937-32E6-E9DA-19AAB04A5CDC}"/>
              </a:ext>
            </a:extLst>
          </p:cNvPr>
          <p:cNvCxnSpPr>
            <a:cxnSpLocks/>
          </p:cNvCxnSpPr>
          <p:nvPr/>
        </p:nvCxnSpPr>
        <p:spPr>
          <a:xfrm>
            <a:off x="4278380" y="1500512"/>
            <a:ext cx="0" cy="41048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3AACF57-D42E-FF60-D9E8-66B7639F446E}"/>
              </a:ext>
            </a:extLst>
          </p:cNvPr>
          <p:cNvCxnSpPr>
            <a:cxnSpLocks/>
          </p:cNvCxnSpPr>
          <p:nvPr/>
        </p:nvCxnSpPr>
        <p:spPr>
          <a:xfrm flipH="1">
            <a:off x="-136409" y="4619969"/>
            <a:ext cx="11509695" cy="0"/>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008C4A3-B482-0754-F511-607BD6B5B2C8}"/>
              </a:ext>
            </a:extLst>
          </p:cNvPr>
          <p:cNvSpPr txBox="1"/>
          <p:nvPr/>
        </p:nvSpPr>
        <p:spPr>
          <a:xfrm>
            <a:off x="68227" y="4851071"/>
            <a:ext cx="930063" cy="523220"/>
          </a:xfrm>
          <a:prstGeom prst="rect">
            <a:avLst/>
          </a:prstGeom>
          <a:noFill/>
        </p:spPr>
        <p:txBody>
          <a:bodyPr wrap="none" rtlCol="0">
            <a:spAutoFit/>
          </a:bodyPr>
          <a:lstStyle/>
          <a:p>
            <a:r>
              <a:rPr lang="en-US" sz="2800" dirty="0"/>
              <a:t>COST</a:t>
            </a:r>
          </a:p>
        </p:txBody>
      </p:sp>
      <p:sp>
        <p:nvSpPr>
          <p:cNvPr id="67" name="TextBox 66">
            <a:extLst>
              <a:ext uri="{FF2B5EF4-FFF2-40B4-BE49-F238E27FC236}">
                <a16:creationId xmlns:a16="http://schemas.microsoft.com/office/drawing/2014/main" id="{3DB4E72A-1DDB-19EA-7E70-69E2778AA2E8}"/>
              </a:ext>
            </a:extLst>
          </p:cNvPr>
          <p:cNvSpPr txBox="1"/>
          <p:nvPr/>
        </p:nvSpPr>
        <p:spPr>
          <a:xfrm>
            <a:off x="-6698" y="3150491"/>
            <a:ext cx="1079911" cy="523220"/>
          </a:xfrm>
          <a:prstGeom prst="rect">
            <a:avLst/>
          </a:prstGeom>
          <a:noFill/>
        </p:spPr>
        <p:txBody>
          <a:bodyPr wrap="none" rtlCol="0">
            <a:spAutoFit/>
          </a:bodyPr>
          <a:lstStyle/>
          <a:p>
            <a:r>
              <a:rPr lang="en-US" sz="2800" dirty="0"/>
              <a:t>GOALS</a:t>
            </a:r>
          </a:p>
        </p:txBody>
      </p:sp>
      <p:sp>
        <p:nvSpPr>
          <p:cNvPr id="3" name="TextBox 2">
            <a:extLst>
              <a:ext uri="{FF2B5EF4-FFF2-40B4-BE49-F238E27FC236}">
                <a16:creationId xmlns:a16="http://schemas.microsoft.com/office/drawing/2014/main" id="{DDB57CE7-2116-7CC4-7D7B-5E01743F6A67}"/>
              </a:ext>
            </a:extLst>
          </p:cNvPr>
          <p:cNvSpPr txBox="1"/>
          <p:nvPr/>
        </p:nvSpPr>
        <p:spPr>
          <a:xfrm>
            <a:off x="3801275" y="5833511"/>
            <a:ext cx="3634328" cy="369332"/>
          </a:xfrm>
          <a:prstGeom prst="rect">
            <a:avLst/>
          </a:prstGeom>
          <a:noFill/>
        </p:spPr>
        <p:txBody>
          <a:bodyPr wrap="none" rtlCol="0">
            <a:spAutoFit/>
          </a:bodyPr>
          <a:lstStyle/>
          <a:p>
            <a:r>
              <a:rPr lang="en-US" dirty="0">
                <a:solidFill>
                  <a:schemeClr val="bg2">
                    <a:lumMod val="40000"/>
                    <a:lumOff val="60000"/>
                  </a:schemeClr>
                </a:solidFill>
              </a:rPr>
              <a:t>How much is too much to save a life?</a:t>
            </a:r>
          </a:p>
        </p:txBody>
      </p:sp>
      <p:sp>
        <p:nvSpPr>
          <p:cNvPr id="20" name="TextBox 19">
            <a:extLst>
              <a:ext uri="{FF2B5EF4-FFF2-40B4-BE49-F238E27FC236}">
                <a16:creationId xmlns:a16="http://schemas.microsoft.com/office/drawing/2014/main" id="{12CB3119-44D4-AE43-62A2-535A83BEE284}"/>
              </a:ext>
            </a:extLst>
          </p:cNvPr>
          <p:cNvSpPr txBox="1"/>
          <p:nvPr/>
        </p:nvSpPr>
        <p:spPr>
          <a:xfrm>
            <a:off x="4999285" y="1045091"/>
            <a:ext cx="1914691" cy="369332"/>
          </a:xfrm>
          <a:prstGeom prst="rect">
            <a:avLst/>
          </a:prstGeom>
          <a:noFill/>
        </p:spPr>
        <p:txBody>
          <a:bodyPr wrap="none" rtlCol="0">
            <a:spAutoFit/>
          </a:bodyPr>
          <a:lstStyle/>
          <a:p>
            <a:r>
              <a:rPr lang="en-US" dirty="0">
                <a:solidFill>
                  <a:schemeClr val="tx1">
                    <a:lumMod val="65000"/>
                    <a:lumOff val="35000"/>
                  </a:schemeClr>
                </a:solidFill>
                <a:latin typeface="Amasis MT Pro Medium" panose="02040604050005020304" pitchFamily="18" charset="0"/>
              </a:rPr>
              <a:t>Meyersville VFD</a:t>
            </a:r>
          </a:p>
        </p:txBody>
      </p:sp>
      <p:grpSp>
        <p:nvGrpSpPr>
          <p:cNvPr id="5" name="Group 4">
            <a:extLst>
              <a:ext uri="{FF2B5EF4-FFF2-40B4-BE49-F238E27FC236}">
                <a16:creationId xmlns:a16="http://schemas.microsoft.com/office/drawing/2014/main" id="{A4E53684-F2BF-EC32-C90D-53BB90925A58}"/>
              </a:ext>
            </a:extLst>
          </p:cNvPr>
          <p:cNvGrpSpPr/>
          <p:nvPr/>
        </p:nvGrpSpPr>
        <p:grpSpPr>
          <a:xfrm>
            <a:off x="970079" y="1382509"/>
            <a:ext cx="10251842" cy="3991782"/>
            <a:chOff x="986735" y="1382509"/>
            <a:chExt cx="10251842" cy="3991782"/>
          </a:xfrm>
        </p:grpSpPr>
        <p:sp>
          <p:nvSpPr>
            <p:cNvPr id="4" name="TextBox 3">
              <a:extLst>
                <a:ext uri="{FF2B5EF4-FFF2-40B4-BE49-F238E27FC236}">
                  <a16:creationId xmlns:a16="http://schemas.microsoft.com/office/drawing/2014/main" id="{1F2C0E4E-AC4E-6115-2C88-EA5A2388047C}"/>
                </a:ext>
              </a:extLst>
            </p:cNvPr>
            <p:cNvSpPr txBox="1"/>
            <p:nvPr/>
          </p:nvSpPr>
          <p:spPr>
            <a:xfrm>
              <a:off x="1923655" y="1759851"/>
              <a:ext cx="1311578" cy="369332"/>
            </a:xfrm>
            <a:prstGeom prst="rect">
              <a:avLst/>
            </a:prstGeom>
            <a:noFill/>
          </p:spPr>
          <p:txBody>
            <a:bodyPr wrap="none" rtlCol="0">
              <a:spAutoFit/>
            </a:bodyPr>
            <a:lstStyle/>
            <a:p>
              <a:r>
                <a:rPr lang="en-US" dirty="0"/>
                <a:t>1 -2 years??</a:t>
              </a:r>
            </a:p>
          </p:txBody>
        </p:sp>
        <p:sp>
          <p:nvSpPr>
            <p:cNvPr id="6" name="TextBox 5">
              <a:extLst>
                <a:ext uri="{FF2B5EF4-FFF2-40B4-BE49-F238E27FC236}">
                  <a16:creationId xmlns:a16="http://schemas.microsoft.com/office/drawing/2014/main" id="{EA5CA887-D104-C1E6-2A1D-9982950DD320}"/>
                </a:ext>
              </a:extLst>
            </p:cNvPr>
            <p:cNvSpPr txBox="1"/>
            <p:nvPr/>
          </p:nvSpPr>
          <p:spPr>
            <a:xfrm>
              <a:off x="5300008" y="1545491"/>
              <a:ext cx="1313180" cy="369332"/>
            </a:xfrm>
            <a:prstGeom prst="rect">
              <a:avLst/>
            </a:prstGeom>
            <a:noFill/>
          </p:spPr>
          <p:txBody>
            <a:bodyPr wrap="none" rtlCol="0">
              <a:spAutoFit/>
            </a:bodyPr>
            <a:lstStyle/>
            <a:p>
              <a:r>
                <a:rPr lang="en-US" dirty="0"/>
                <a:t>3-5 years??</a:t>
              </a:r>
            </a:p>
          </p:txBody>
        </p:sp>
        <p:sp>
          <p:nvSpPr>
            <p:cNvPr id="7" name="TextBox 6">
              <a:extLst>
                <a:ext uri="{FF2B5EF4-FFF2-40B4-BE49-F238E27FC236}">
                  <a16:creationId xmlns:a16="http://schemas.microsoft.com/office/drawing/2014/main" id="{E910945D-66BF-0EE8-7B80-6DDED4486FC5}"/>
                </a:ext>
              </a:extLst>
            </p:cNvPr>
            <p:cNvSpPr txBox="1"/>
            <p:nvPr/>
          </p:nvSpPr>
          <p:spPr>
            <a:xfrm>
              <a:off x="8992318" y="1382509"/>
              <a:ext cx="1404552" cy="369332"/>
            </a:xfrm>
            <a:prstGeom prst="rect">
              <a:avLst/>
            </a:prstGeom>
            <a:noFill/>
          </p:spPr>
          <p:txBody>
            <a:bodyPr wrap="none" rtlCol="0">
              <a:spAutoFit/>
            </a:bodyPr>
            <a:lstStyle/>
            <a:p>
              <a:r>
                <a:rPr lang="en-US" dirty="0"/>
                <a:t>6-10 years??</a:t>
              </a:r>
            </a:p>
          </p:txBody>
        </p:sp>
        <p:cxnSp>
          <p:nvCxnSpPr>
            <p:cNvPr id="21" name="Straight Connector 20">
              <a:extLst>
                <a:ext uri="{FF2B5EF4-FFF2-40B4-BE49-F238E27FC236}">
                  <a16:creationId xmlns:a16="http://schemas.microsoft.com/office/drawing/2014/main" id="{4EDC577E-9FC7-8E3A-E6AC-E71E7C35D150}"/>
                </a:ext>
              </a:extLst>
            </p:cNvPr>
            <p:cNvCxnSpPr>
              <a:cxnSpLocks/>
            </p:cNvCxnSpPr>
            <p:nvPr/>
          </p:nvCxnSpPr>
          <p:spPr>
            <a:xfrm flipV="1">
              <a:off x="3783681" y="1751841"/>
              <a:ext cx="1057955" cy="129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687D01-7FF2-0899-13D0-9DD9E49AB820}"/>
                </a:ext>
              </a:extLst>
            </p:cNvPr>
            <p:cNvCxnSpPr>
              <a:cxnSpLocks/>
            </p:cNvCxnSpPr>
            <p:nvPr/>
          </p:nvCxnSpPr>
          <p:spPr>
            <a:xfrm flipV="1">
              <a:off x="7309794" y="1547057"/>
              <a:ext cx="1112193" cy="173982"/>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5B5209F-AF7E-2886-C656-5A133933E5A2}"/>
                </a:ext>
              </a:extLst>
            </p:cNvPr>
            <p:cNvSpPr txBox="1"/>
            <p:nvPr/>
          </p:nvSpPr>
          <p:spPr>
            <a:xfrm>
              <a:off x="7830176" y="2186098"/>
              <a:ext cx="3408401" cy="2631490"/>
            </a:xfrm>
            <a:prstGeom prst="rect">
              <a:avLst/>
            </a:prstGeom>
            <a:noFill/>
          </p:spPr>
          <p:txBody>
            <a:bodyPr wrap="square" rtlCol="0">
              <a:spAutoFit/>
            </a:bodyPr>
            <a:lstStyle/>
            <a:p>
              <a:r>
                <a:rPr lang="en-US" sz="1500" dirty="0">
                  <a:latin typeface="Amasis MT Pro Medium" panose="02040604050005020304" pitchFamily="18" charset="0"/>
                </a:rPr>
                <a:t>Replace Additional Personal Protective Equipment</a:t>
              </a:r>
            </a:p>
            <a:p>
              <a:endParaRPr lang="en-US" sz="1500" dirty="0">
                <a:latin typeface="Amasis MT Pro Medium" panose="02040604050005020304" pitchFamily="18" charset="0"/>
              </a:endParaRPr>
            </a:p>
            <a:p>
              <a:r>
                <a:rPr lang="en-US" sz="1500" dirty="0">
                  <a:latin typeface="Amasis MT Pro Medium" panose="02040604050005020304" pitchFamily="18" charset="0"/>
                </a:rPr>
                <a:t>Replace Command Vehicle</a:t>
              </a:r>
            </a:p>
            <a:p>
              <a:r>
                <a:rPr lang="en-US" sz="1200" dirty="0">
                  <a:latin typeface="Amasis MT Pro Medium" panose="02040604050005020304" pitchFamily="18" charset="0"/>
                </a:rPr>
                <a:t>*Initiating a fleet replacement plan</a:t>
              </a:r>
            </a:p>
            <a:p>
              <a:endParaRPr lang="en-US" sz="1500" dirty="0">
                <a:latin typeface="Amasis MT Pro Medium" panose="02040604050005020304" pitchFamily="18" charset="0"/>
              </a:endParaRPr>
            </a:p>
            <a:p>
              <a:r>
                <a:rPr lang="en-US" sz="1500" dirty="0">
                  <a:latin typeface="Amasis MT Pro Medium" panose="02040604050005020304" pitchFamily="18" charset="0"/>
                </a:rPr>
                <a:t>Hire 2 paid duty-crew personnel</a:t>
              </a:r>
            </a:p>
            <a:p>
              <a:endParaRPr lang="en-US" sz="1500" dirty="0">
                <a:latin typeface="Amasis MT Pro Medium" panose="02040604050005020304" pitchFamily="18" charset="0"/>
              </a:endParaRPr>
            </a:p>
            <a:p>
              <a:r>
                <a:rPr lang="en-US" sz="1500" dirty="0">
                  <a:latin typeface="Amasis MT Pro Medium" panose="02040604050005020304" pitchFamily="18" charset="0"/>
                </a:rPr>
                <a:t>Operational Costs</a:t>
              </a:r>
            </a:p>
            <a:p>
              <a:endParaRPr lang="en-US" sz="1500" dirty="0">
                <a:latin typeface="Amasis MT Pro Medium" panose="02040604050005020304" pitchFamily="18" charset="0"/>
              </a:endParaRPr>
            </a:p>
            <a:p>
              <a:endParaRPr lang="en-US" sz="1500" dirty="0">
                <a:latin typeface="Amasis MT Pro Medium" panose="02040604050005020304" pitchFamily="18" charset="0"/>
              </a:endParaRPr>
            </a:p>
          </p:txBody>
        </p:sp>
        <p:sp>
          <p:nvSpPr>
            <p:cNvPr id="80" name="TextBox 79">
              <a:extLst>
                <a:ext uri="{FF2B5EF4-FFF2-40B4-BE49-F238E27FC236}">
                  <a16:creationId xmlns:a16="http://schemas.microsoft.com/office/drawing/2014/main" id="{9CBE614A-2129-6FA6-23DC-A912B9409913}"/>
                </a:ext>
              </a:extLst>
            </p:cNvPr>
            <p:cNvSpPr txBox="1"/>
            <p:nvPr/>
          </p:nvSpPr>
          <p:spPr>
            <a:xfrm>
              <a:off x="4278381" y="2166152"/>
              <a:ext cx="3481436" cy="2354491"/>
            </a:xfrm>
            <a:prstGeom prst="rect">
              <a:avLst/>
            </a:prstGeom>
            <a:noFill/>
          </p:spPr>
          <p:txBody>
            <a:bodyPr wrap="square" rtlCol="0">
              <a:spAutoFit/>
            </a:bodyPr>
            <a:lstStyle/>
            <a:p>
              <a:r>
                <a:rPr lang="en-US" sz="1500" dirty="0">
                  <a:latin typeface="Amasis MT Pro Medium" panose="02040604050005020304" pitchFamily="18" charset="0"/>
                </a:rPr>
                <a:t>Replace Brush Truck</a:t>
              </a:r>
            </a:p>
            <a:p>
              <a:r>
                <a:rPr lang="en-US" sz="1200" dirty="0">
                  <a:latin typeface="Amasis MT Pro Medium" panose="02040604050005020304" pitchFamily="18" charset="0"/>
                </a:rPr>
                <a:t>*Initiating a fleet replacement plan</a:t>
              </a:r>
              <a:endParaRPr lang="en-US" sz="1500" dirty="0">
                <a:latin typeface="Amasis MT Pro Medium" panose="02040604050005020304" pitchFamily="18" charset="0"/>
              </a:endParaRPr>
            </a:p>
            <a:p>
              <a:endParaRPr lang="en-US" sz="1500" dirty="0">
                <a:latin typeface="Amasis MT Pro Medium" panose="02040604050005020304" pitchFamily="18" charset="0"/>
              </a:endParaRPr>
            </a:p>
            <a:p>
              <a:r>
                <a:rPr lang="en-US" sz="1500" dirty="0">
                  <a:latin typeface="Amasis MT Pro Medium" panose="02040604050005020304" pitchFamily="18" charset="0"/>
                </a:rPr>
                <a:t>Replace Personal Protective Equipment</a:t>
              </a:r>
            </a:p>
            <a:p>
              <a:endParaRPr lang="en-US" sz="1500" dirty="0">
                <a:latin typeface="Amasis MT Pro Medium" panose="02040604050005020304" pitchFamily="18" charset="0"/>
              </a:endParaRPr>
            </a:p>
            <a:p>
              <a:r>
                <a:rPr lang="en-US" sz="1500" dirty="0">
                  <a:latin typeface="Amasis MT Pro Medium" panose="02040604050005020304" pitchFamily="18" charset="0"/>
                </a:rPr>
                <a:t>Replace Fire &amp; Life Safety Equipment</a:t>
              </a:r>
            </a:p>
            <a:p>
              <a:endParaRPr lang="en-US" sz="1500" dirty="0">
                <a:latin typeface="Amasis MT Pro Medium" panose="02040604050005020304" pitchFamily="18" charset="0"/>
              </a:endParaRPr>
            </a:p>
            <a:p>
              <a:r>
                <a:rPr lang="en-US" sz="1500" dirty="0">
                  <a:latin typeface="Amasis MT Pro Medium" panose="02040604050005020304" pitchFamily="18" charset="0"/>
                </a:rPr>
                <a:t>Operational Costs</a:t>
              </a:r>
            </a:p>
            <a:p>
              <a:pPr algn="r"/>
              <a:r>
                <a:rPr lang="en-US" sz="1500" i="1" dirty="0">
                  <a:latin typeface="Amasis MT Pro Medium" panose="02040604050005020304" pitchFamily="18" charset="0"/>
                </a:rPr>
                <a:t>(*approximate cost unknown)</a:t>
              </a:r>
            </a:p>
          </p:txBody>
        </p:sp>
        <p:sp>
          <p:nvSpPr>
            <p:cNvPr id="82" name="TextBox 81">
              <a:extLst>
                <a:ext uri="{FF2B5EF4-FFF2-40B4-BE49-F238E27FC236}">
                  <a16:creationId xmlns:a16="http://schemas.microsoft.com/office/drawing/2014/main" id="{8C656B6E-E5FC-ACE0-A2AF-809D0A60B2B9}"/>
                </a:ext>
              </a:extLst>
            </p:cNvPr>
            <p:cNvSpPr txBox="1"/>
            <p:nvPr/>
          </p:nvSpPr>
          <p:spPr>
            <a:xfrm>
              <a:off x="986735" y="2186648"/>
              <a:ext cx="3280086" cy="2354491"/>
            </a:xfrm>
            <a:prstGeom prst="rect">
              <a:avLst/>
            </a:prstGeom>
            <a:noFill/>
          </p:spPr>
          <p:txBody>
            <a:bodyPr wrap="square" rtlCol="0">
              <a:spAutoFit/>
            </a:bodyPr>
            <a:lstStyle/>
            <a:p>
              <a:r>
                <a:rPr lang="en-US" sz="1500" dirty="0">
                  <a:latin typeface="Amasis MT Pro Medium" panose="02040604050005020304" pitchFamily="18" charset="0"/>
                </a:rPr>
                <a:t>Replace Outdated Air Packs</a:t>
              </a:r>
            </a:p>
            <a:p>
              <a:endParaRPr lang="en-US" sz="1500" dirty="0">
                <a:latin typeface="Amasis MT Pro Medium" panose="02040604050005020304" pitchFamily="18" charset="0"/>
              </a:endParaRPr>
            </a:p>
            <a:p>
              <a:r>
                <a:rPr lang="en-US" sz="1500" dirty="0">
                  <a:latin typeface="Amasis MT Pro Medium" panose="02040604050005020304" pitchFamily="18" charset="0"/>
                </a:rPr>
                <a:t>New Bunker Gear/PPE </a:t>
              </a:r>
            </a:p>
            <a:p>
              <a:endParaRPr lang="en-US" sz="1500" dirty="0">
                <a:latin typeface="Amasis MT Pro Medium" panose="02040604050005020304" pitchFamily="18" charset="0"/>
              </a:endParaRPr>
            </a:p>
            <a:p>
              <a:r>
                <a:rPr lang="en-US" sz="1500" dirty="0">
                  <a:latin typeface="Amasis MT Pro Medium" panose="02040604050005020304" pitchFamily="18" charset="0"/>
                </a:rPr>
                <a:t>Replace Rescue Engine</a:t>
              </a:r>
            </a:p>
            <a:p>
              <a:r>
                <a:rPr lang="en-US" sz="1200" dirty="0">
                  <a:latin typeface="Amasis MT Pro Medium" panose="02040604050005020304" pitchFamily="18" charset="0"/>
                </a:rPr>
                <a:t>*Initiating a fleet replacement plan</a:t>
              </a:r>
              <a:endParaRPr lang="en-US" sz="1500" dirty="0">
                <a:latin typeface="Amasis MT Pro Medium" panose="02040604050005020304" pitchFamily="18" charset="0"/>
              </a:endParaRPr>
            </a:p>
            <a:p>
              <a:endParaRPr lang="en-US" sz="1500" dirty="0">
                <a:latin typeface="Amasis MT Pro Medium" panose="02040604050005020304" pitchFamily="18" charset="0"/>
              </a:endParaRPr>
            </a:p>
            <a:p>
              <a:r>
                <a:rPr lang="en-US" sz="1500" dirty="0">
                  <a:latin typeface="Amasis MT Pro Medium" panose="02040604050005020304" pitchFamily="18" charset="0"/>
                </a:rPr>
                <a:t>New Equipment for Rescue Engine</a:t>
              </a:r>
            </a:p>
            <a:p>
              <a:endParaRPr lang="en-US" sz="1500" dirty="0">
                <a:latin typeface="Amasis MT Pro Medium" panose="02040604050005020304" pitchFamily="18" charset="0"/>
              </a:endParaRPr>
            </a:p>
            <a:p>
              <a:r>
                <a:rPr lang="en-US" sz="1500" dirty="0">
                  <a:latin typeface="Amasis MT Pro Medium" panose="02040604050005020304" pitchFamily="18" charset="0"/>
                </a:rPr>
                <a:t>Operational Costs</a:t>
              </a:r>
              <a:endParaRPr lang="en-US" sz="1200" dirty="0">
                <a:latin typeface="Amasis MT Pro Medium" panose="02040604050005020304" pitchFamily="18" charset="0"/>
              </a:endParaRPr>
            </a:p>
          </p:txBody>
        </p:sp>
        <p:sp>
          <p:nvSpPr>
            <p:cNvPr id="22" name="TextBox 21">
              <a:extLst>
                <a:ext uri="{FF2B5EF4-FFF2-40B4-BE49-F238E27FC236}">
                  <a16:creationId xmlns:a16="http://schemas.microsoft.com/office/drawing/2014/main" id="{46C85D13-49A2-4B54-36B0-D098AE5767E7}"/>
                </a:ext>
              </a:extLst>
            </p:cNvPr>
            <p:cNvSpPr txBox="1"/>
            <p:nvPr/>
          </p:nvSpPr>
          <p:spPr>
            <a:xfrm>
              <a:off x="1710406" y="4803412"/>
              <a:ext cx="1738075" cy="523220"/>
            </a:xfrm>
            <a:prstGeom prst="rect">
              <a:avLst/>
            </a:prstGeom>
            <a:noFill/>
          </p:spPr>
          <p:txBody>
            <a:bodyPr wrap="square" rtlCol="0">
              <a:spAutoFit/>
            </a:bodyPr>
            <a:lstStyle/>
            <a:p>
              <a:r>
                <a:rPr lang="en-US" sz="2800" dirty="0"/>
                <a:t>$768,200</a:t>
              </a:r>
              <a:endParaRPr lang="en-US" dirty="0"/>
            </a:p>
          </p:txBody>
        </p:sp>
        <p:sp>
          <p:nvSpPr>
            <p:cNvPr id="24" name="TextBox 23">
              <a:extLst>
                <a:ext uri="{FF2B5EF4-FFF2-40B4-BE49-F238E27FC236}">
                  <a16:creationId xmlns:a16="http://schemas.microsoft.com/office/drawing/2014/main" id="{188FCE67-10DE-FC64-6BF7-1FE6DF405D95}"/>
                </a:ext>
              </a:extLst>
            </p:cNvPr>
            <p:cNvSpPr txBox="1"/>
            <p:nvPr/>
          </p:nvSpPr>
          <p:spPr>
            <a:xfrm>
              <a:off x="5170271" y="4798327"/>
              <a:ext cx="1743705" cy="523220"/>
            </a:xfrm>
            <a:prstGeom prst="rect">
              <a:avLst/>
            </a:prstGeom>
            <a:noFill/>
          </p:spPr>
          <p:txBody>
            <a:bodyPr wrap="square" rtlCol="0">
              <a:spAutoFit/>
            </a:bodyPr>
            <a:lstStyle/>
            <a:p>
              <a:r>
                <a:rPr lang="en-US" sz="2800" dirty="0"/>
                <a:t>$1,129,248</a:t>
              </a:r>
            </a:p>
          </p:txBody>
        </p:sp>
        <p:sp>
          <p:nvSpPr>
            <p:cNvPr id="26" name="TextBox 25">
              <a:extLst>
                <a:ext uri="{FF2B5EF4-FFF2-40B4-BE49-F238E27FC236}">
                  <a16:creationId xmlns:a16="http://schemas.microsoft.com/office/drawing/2014/main" id="{D23E1EDD-10B1-06A6-99BD-6728D89877BE}"/>
                </a:ext>
              </a:extLst>
            </p:cNvPr>
            <p:cNvSpPr txBox="1"/>
            <p:nvPr/>
          </p:nvSpPr>
          <p:spPr>
            <a:xfrm>
              <a:off x="8930603" y="4851071"/>
              <a:ext cx="1718740" cy="523220"/>
            </a:xfrm>
            <a:prstGeom prst="rect">
              <a:avLst/>
            </a:prstGeom>
            <a:noFill/>
          </p:spPr>
          <p:txBody>
            <a:bodyPr wrap="none" rtlCol="0">
              <a:spAutoFit/>
            </a:bodyPr>
            <a:lstStyle/>
            <a:p>
              <a:r>
                <a:rPr lang="en-US" sz="2800" dirty="0"/>
                <a:t>$1,894,270</a:t>
              </a:r>
            </a:p>
          </p:txBody>
        </p:sp>
      </p:grpSp>
    </p:spTree>
    <p:extLst>
      <p:ext uri="{BB962C8B-B14F-4D97-AF65-F5344CB8AC3E}">
        <p14:creationId xmlns:p14="http://schemas.microsoft.com/office/powerpoint/2010/main" val="35454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6" presetClass="emph" presetSubtype="0" fill="hold" grpId="0" nodeType="afterEffect">
                                  <p:stCondLst>
                                    <p:cond delay="0"/>
                                  </p:stCondLst>
                                  <p:childTnLst>
                                    <p:animScale>
                                      <p:cBhvr>
                                        <p:cTn id="10" dur="2000" fill="hold"/>
                                        <p:tgtEl>
                                          <p:spTgt spid="20"/>
                                        </p:tgtEl>
                                      </p:cBhvr>
                                      <p:by x="150000" y="150000"/>
                                    </p:animScale>
                                  </p:childTnLst>
                                </p:cTn>
                              </p:par>
                            </p:childTnLst>
                          </p:cTn>
                        </p:par>
                        <p:par>
                          <p:cTn id="11" fill="hold">
                            <p:stCondLst>
                              <p:cond delay="2750"/>
                            </p:stCondLst>
                            <p:childTnLst>
                              <p:par>
                                <p:cTn id="12" presetID="6" presetClass="emph" presetSubtype="0" fill="hold" grpId="0" nodeType="after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87277-9FDD-1CE4-3358-62901DB05837}"/>
              </a:ext>
            </a:extLst>
          </p:cNvPr>
          <p:cNvSpPr>
            <a:spLocks noGrp="1"/>
          </p:cNvSpPr>
          <p:nvPr>
            <p:ph type="title"/>
          </p:nvPr>
        </p:nvSpPr>
        <p:spPr>
          <a:xfrm>
            <a:off x="503339" y="262522"/>
            <a:ext cx="10878659" cy="970450"/>
          </a:xfrm>
        </p:spPr>
        <p:txBody>
          <a:bodyPr>
            <a:normAutofit/>
          </a:bodyPr>
          <a:lstStyle/>
          <a:p>
            <a:r>
              <a:rPr lang="en-US" dirty="0"/>
              <a:t>strategic planning: needs &amp; Goals</a:t>
            </a:r>
          </a:p>
        </p:txBody>
      </p:sp>
      <p:sp>
        <p:nvSpPr>
          <p:cNvPr id="4" name="TextBox 3">
            <a:extLst>
              <a:ext uri="{FF2B5EF4-FFF2-40B4-BE49-F238E27FC236}">
                <a16:creationId xmlns:a16="http://schemas.microsoft.com/office/drawing/2014/main" id="{33ED38D3-701A-1D5E-61EB-779E5BCA87E6}"/>
              </a:ext>
            </a:extLst>
          </p:cNvPr>
          <p:cNvSpPr txBox="1"/>
          <p:nvPr/>
        </p:nvSpPr>
        <p:spPr>
          <a:xfrm>
            <a:off x="2667699" y="1048306"/>
            <a:ext cx="5525112" cy="369332"/>
          </a:xfrm>
          <a:prstGeom prst="rect">
            <a:avLst/>
          </a:prstGeom>
          <a:noFill/>
        </p:spPr>
        <p:txBody>
          <a:bodyPr wrap="square" rtlCol="0">
            <a:spAutoFit/>
          </a:bodyPr>
          <a:lstStyle/>
          <a:p>
            <a:pPr algn="ctr"/>
            <a:r>
              <a:rPr lang="en-US" dirty="0">
                <a:solidFill>
                  <a:schemeClr val="tx1">
                    <a:lumMod val="65000"/>
                    <a:lumOff val="35000"/>
                  </a:schemeClr>
                </a:solidFill>
                <a:latin typeface="Amasis MT Pro Medium" panose="02040604050005020304" pitchFamily="18" charset="0"/>
              </a:rPr>
              <a:t>Why looking behind </a:t>
            </a:r>
            <a:r>
              <a:rPr lang="en-US" b="1" u="sng" dirty="0">
                <a:solidFill>
                  <a:schemeClr val="tx1">
                    <a:lumMod val="65000"/>
                    <a:lumOff val="35000"/>
                  </a:schemeClr>
                </a:solidFill>
                <a:latin typeface="Amasis MT Pro Medium" panose="02040604050005020304" pitchFamily="18" charset="0"/>
              </a:rPr>
              <a:t>IS</a:t>
            </a:r>
            <a:r>
              <a:rPr lang="en-US" dirty="0">
                <a:solidFill>
                  <a:schemeClr val="tx1">
                    <a:lumMod val="65000"/>
                    <a:lumOff val="35000"/>
                  </a:schemeClr>
                </a:solidFill>
                <a:latin typeface="Amasis MT Pro Medium" panose="02040604050005020304" pitchFamily="18" charset="0"/>
              </a:rPr>
              <a:t> planning Ahead</a:t>
            </a:r>
          </a:p>
        </p:txBody>
      </p:sp>
      <p:cxnSp>
        <p:nvCxnSpPr>
          <p:cNvPr id="6" name="Straight Connector 5">
            <a:extLst>
              <a:ext uri="{FF2B5EF4-FFF2-40B4-BE49-F238E27FC236}">
                <a16:creationId xmlns:a16="http://schemas.microsoft.com/office/drawing/2014/main" id="{64DA88DD-55E3-CBB8-80B9-B7E7BD15BBAF}"/>
              </a:ext>
            </a:extLst>
          </p:cNvPr>
          <p:cNvCxnSpPr/>
          <p:nvPr/>
        </p:nvCxnSpPr>
        <p:spPr>
          <a:xfrm>
            <a:off x="327170" y="1493240"/>
            <a:ext cx="1090568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CE80296-B43B-D319-2D71-7A4923FCB4A2}"/>
              </a:ext>
            </a:extLst>
          </p:cNvPr>
          <p:cNvGrpSpPr/>
          <p:nvPr/>
        </p:nvGrpSpPr>
        <p:grpSpPr>
          <a:xfrm>
            <a:off x="431217" y="1833982"/>
            <a:ext cx="10361334" cy="369440"/>
            <a:chOff x="431217" y="1833982"/>
            <a:chExt cx="10361334" cy="369440"/>
          </a:xfrm>
        </p:grpSpPr>
        <p:sp>
          <p:nvSpPr>
            <p:cNvPr id="7" name="TextBox 6">
              <a:extLst>
                <a:ext uri="{FF2B5EF4-FFF2-40B4-BE49-F238E27FC236}">
                  <a16:creationId xmlns:a16="http://schemas.microsoft.com/office/drawing/2014/main" id="{73063714-EF4E-3212-58F9-3969C9DC881F}"/>
                </a:ext>
              </a:extLst>
            </p:cNvPr>
            <p:cNvSpPr txBox="1"/>
            <p:nvPr/>
          </p:nvSpPr>
          <p:spPr>
            <a:xfrm>
              <a:off x="8100532" y="1833982"/>
              <a:ext cx="2692019" cy="369332"/>
            </a:xfrm>
            <a:prstGeom prst="rect">
              <a:avLst/>
            </a:prstGeom>
            <a:noFill/>
          </p:spPr>
          <p:txBody>
            <a:bodyPr wrap="none" rtlCol="0">
              <a:spAutoFit/>
            </a:bodyPr>
            <a:lstStyle/>
            <a:p>
              <a:r>
                <a:rPr lang="en-US" u="sng" dirty="0"/>
                <a:t>Meyersville VFD: $3,791,718</a:t>
              </a:r>
            </a:p>
          </p:txBody>
        </p:sp>
        <p:sp>
          <p:nvSpPr>
            <p:cNvPr id="8" name="TextBox 7">
              <a:extLst>
                <a:ext uri="{FF2B5EF4-FFF2-40B4-BE49-F238E27FC236}">
                  <a16:creationId xmlns:a16="http://schemas.microsoft.com/office/drawing/2014/main" id="{CBD4997F-FB20-463F-DCCD-55852AC1543D}"/>
                </a:ext>
              </a:extLst>
            </p:cNvPr>
            <p:cNvSpPr txBox="1"/>
            <p:nvPr/>
          </p:nvSpPr>
          <p:spPr>
            <a:xfrm>
              <a:off x="431217" y="1834090"/>
              <a:ext cx="2917786" cy="369332"/>
            </a:xfrm>
            <a:prstGeom prst="rect">
              <a:avLst/>
            </a:prstGeom>
            <a:noFill/>
          </p:spPr>
          <p:txBody>
            <a:bodyPr wrap="none" rtlCol="0">
              <a:spAutoFit/>
            </a:bodyPr>
            <a:lstStyle/>
            <a:p>
              <a:pPr algn="ctr"/>
              <a:r>
                <a:rPr lang="en-US" u="sng" dirty="0"/>
                <a:t>Chappell Hill VFD: $3,908,259</a:t>
              </a:r>
            </a:p>
          </p:txBody>
        </p:sp>
      </p:grpSp>
      <p:sp>
        <p:nvSpPr>
          <p:cNvPr id="10" name="TextBox 9">
            <a:extLst>
              <a:ext uri="{FF2B5EF4-FFF2-40B4-BE49-F238E27FC236}">
                <a16:creationId xmlns:a16="http://schemas.microsoft.com/office/drawing/2014/main" id="{48A7EA4E-1A97-2935-9591-47ED21E3A551}"/>
              </a:ext>
            </a:extLst>
          </p:cNvPr>
          <p:cNvSpPr txBox="1"/>
          <p:nvPr/>
        </p:nvSpPr>
        <p:spPr>
          <a:xfrm>
            <a:off x="3158454" y="1481870"/>
            <a:ext cx="5243119" cy="400110"/>
          </a:xfrm>
          <a:prstGeom prst="rect">
            <a:avLst/>
          </a:prstGeom>
          <a:noFill/>
        </p:spPr>
        <p:txBody>
          <a:bodyPr wrap="square">
            <a:spAutoFit/>
          </a:bodyPr>
          <a:lstStyle/>
          <a:p>
            <a:r>
              <a:rPr lang="en-US" sz="2000" dirty="0"/>
              <a:t>Approximate </a:t>
            </a:r>
            <a:r>
              <a:rPr lang="en-US" sz="2000" i="1" dirty="0"/>
              <a:t>MINIMUM  </a:t>
            </a:r>
            <a:r>
              <a:rPr lang="en-US" sz="2000" dirty="0"/>
              <a:t>Costs of 1-10 year Goals*</a:t>
            </a:r>
          </a:p>
        </p:txBody>
      </p:sp>
      <p:sp>
        <p:nvSpPr>
          <p:cNvPr id="11" name="TextBox 10">
            <a:extLst>
              <a:ext uri="{FF2B5EF4-FFF2-40B4-BE49-F238E27FC236}">
                <a16:creationId xmlns:a16="http://schemas.microsoft.com/office/drawing/2014/main" id="{1B2E1C08-8FFD-D0E6-8D72-C66F3EA93428}"/>
              </a:ext>
            </a:extLst>
          </p:cNvPr>
          <p:cNvSpPr txBox="1"/>
          <p:nvPr/>
        </p:nvSpPr>
        <p:spPr>
          <a:xfrm>
            <a:off x="177136" y="2274521"/>
            <a:ext cx="11383860"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masis MT Pro Medium" panose="02040604050005020304" pitchFamily="18" charset="0"/>
              </a:rPr>
              <a:t>Cost of vehicles &amp; apparatus continue to rise due to manufacturing, emissions standards, &amp; supply shortages</a:t>
            </a:r>
          </a:p>
          <a:p>
            <a:pPr marL="285750" indent="-285750">
              <a:buFont typeface="Arial" panose="020B0604020202020204" pitchFamily="34" charset="0"/>
              <a:buChar char="•"/>
            </a:pPr>
            <a:endParaRPr lang="en-US" dirty="0">
              <a:latin typeface="Amasis MT Pro Medium" panose="02040604050005020304" pitchFamily="18" charset="0"/>
            </a:endParaRPr>
          </a:p>
          <a:p>
            <a:pPr marL="285750" indent="-285750">
              <a:buFont typeface="Arial" panose="020B0604020202020204" pitchFamily="34" charset="0"/>
              <a:buChar char="•"/>
            </a:pPr>
            <a:r>
              <a:rPr lang="en-US" dirty="0">
                <a:latin typeface="Amasis MT Pro Medium" panose="02040604050005020304" pitchFamily="18" charset="0"/>
              </a:rPr>
              <a:t>Expired &amp; outdated gear and equipment puts first responders in danger, and may cost someone their life</a:t>
            </a:r>
          </a:p>
          <a:p>
            <a:pPr marL="742950" lvl="1" indent="-285750">
              <a:buFont typeface="Arial" panose="020B0604020202020204" pitchFamily="34" charset="0"/>
              <a:buChar char="•"/>
            </a:pPr>
            <a:r>
              <a:rPr lang="en-US" dirty="0">
                <a:latin typeface="Amasis MT Pro Medium" panose="02040604050005020304" pitchFamily="18" charset="0"/>
              </a:rPr>
              <a:t>Ex: Air pack standards: 2013 (we have 2002)</a:t>
            </a:r>
          </a:p>
          <a:p>
            <a:pPr lvl="1"/>
            <a:endParaRPr lang="en-US" dirty="0">
              <a:latin typeface="Amasis MT Pro Medium" panose="02040604050005020304" pitchFamily="18" charset="0"/>
            </a:endParaRPr>
          </a:p>
          <a:p>
            <a:pPr marL="285750" indent="-285750">
              <a:buFont typeface="Arial" panose="020B0604020202020204" pitchFamily="34" charset="0"/>
              <a:buChar char="•"/>
            </a:pPr>
            <a:r>
              <a:rPr lang="en-US" dirty="0">
                <a:latin typeface="Amasis MT Pro Medium" panose="02040604050005020304" pitchFamily="18" charset="0"/>
              </a:rPr>
              <a:t>New Radios &amp; Tech allow for interagency cooperation and communication, and keep first responders </a:t>
            </a:r>
            <a:r>
              <a:rPr lang="en-US" i="1" dirty="0">
                <a:latin typeface="Amasis MT Pro Medium" panose="02040604050005020304" pitchFamily="18" charset="0"/>
              </a:rPr>
              <a:t>safe</a:t>
            </a:r>
          </a:p>
          <a:p>
            <a:pPr marL="285750" indent="-285750">
              <a:buFont typeface="Arial" panose="020B0604020202020204" pitchFamily="34" charset="0"/>
              <a:buChar char="•"/>
            </a:pPr>
            <a:endParaRPr lang="en-US" dirty="0">
              <a:latin typeface="Amasis MT Pro Medium" panose="02040604050005020304" pitchFamily="18" charset="0"/>
            </a:endParaRPr>
          </a:p>
          <a:p>
            <a:pPr marL="285750" indent="-285750">
              <a:buFont typeface="Arial" panose="020B0604020202020204" pitchFamily="34" charset="0"/>
              <a:buChar char="•"/>
            </a:pPr>
            <a:r>
              <a:rPr lang="en-US" dirty="0">
                <a:latin typeface="Amasis MT Pro Medium" panose="02040604050005020304" pitchFamily="18" charset="0"/>
              </a:rPr>
              <a:t>Outdated and worn-out Engines &amp; Apparatus can’t meet the needs of growing territories, and represent continuous repair costs and safety hazards</a:t>
            </a:r>
          </a:p>
          <a:p>
            <a:pPr marL="742950" lvl="1" indent="-285750">
              <a:buFont typeface="Arial" panose="020B0604020202020204" pitchFamily="34" charset="0"/>
              <a:buChar char="•"/>
            </a:pPr>
            <a:r>
              <a:rPr lang="en-US" dirty="0">
                <a:latin typeface="Amasis MT Pro Medium" panose="02040604050005020304" pitchFamily="18" charset="0"/>
              </a:rPr>
              <a:t>Recommendation is to replace after 15 years [ours are </a:t>
            </a:r>
            <a:r>
              <a:rPr lang="en-US" i="1" dirty="0">
                <a:latin typeface="Amasis MT Pro Medium" panose="02040604050005020304" pitchFamily="18" charset="0"/>
              </a:rPr>
              <a:t>at least  </a:t>
            </a:r>
            <a:r>
              <a:rPr lang="en-US" dirty="0">
                <a:latin typeface="Amasis MT Pro Medium" panose="02040604050005020304" pitchFamily="18" charset="0"/>
              </a:rPr>
              <a:t>19 years old]</a:t>
            </a:r>
          </a:p>
        </p:txBody>
      </p:sp>
      <p:sp>
        <p:nvSpPr>
          <p:cNvPr id="12" name="TextBox 11">
            <a:extLst>
              <a:ext uri="{FF2B5EF4-FFF2-40B4-BE49-F238E27FC236}">
                <a16:creationId xmlns:a16="http://schemas.microsoft.com/office/drawing/2014/main" id="{2B0E4991-CC40-AE6C-16E5-F31D92053FE2}"/>
              </a:ext>
            </a:extLst>
          </p:cNvPr>
          <p:cNvSpPr txBox="1"/>
          <p:nvPr/>
        </p:nvSpPr>
        <p:spPr>
          <a:xfrm>
            <a:off x="327170" y="5735284"/>
            <a:ext cx="10734157" cy="400110"/>
          </a:xfrm>
          <a:prstGeom prst="rect">
            <a:avLst/>
          </a:prstGeom>
          <a:noFill/>
        </p:spPr>
        <p:txBody>
          <a:bodyPr wrap="none" rtlCol="0">
            <a:spAutoFit/>
          </a:bodyPr>
          <a:lstStyle/>
          <a:p>
            <a:r>
              <a:rPr lang="en-US" sz="2000" dirty="0">
                <a:solidFill>
                  <a:schemeClr val="bg2">
                    <a:lumMod val="20000"/>
                    <a:lumOff val="80000"/>
                  </a:schemeClr>
                </a:solidFill>
                <a:latin typeface="Amasis MT Pro Medium" panose="02040604050005020304" pitchFamily="18" charset="0"/>
              </a:rPr>
              <a:t>Basic Goal: </a:t>
            </a:r>
            <a:r>
              <a:rPr lang="en-US" sz="2000" i="1" dirty="0">
                <a:solidFill>
                  <a:schemeClr val="bg2">
                    <a:lumMod val="20000"/>
                    <a:lumOff val="80000"/>
                  </a:schemeClr>
                </a:solidFill>
                <a:latin typeface="Amasis MT Pro Medium" panose="02040604050005020304" pitchFamily="18" charset="0"/>
              </a:rPr>
              <a:t>at least  </a:t>
            </a:r>
            <a:r>
              <a:rPr lang="en-US" sz="2000" dirty="0">
                <a:solidFill>
                  <a:schemeClr val="bg2">
                    <a:lumMod val="20000"/>
                    <a:lumOff val="80000"/>
                  </a:schemeClr>
                </a:solidFill>
                <a:latin typeface="Amasis MT Pro Medium" panose="02040604050005020304" pitchFamily="18" charset="0"/>
              </a:rPr>
              <a:t>meet the current standards set by SFFMA and other oversight Agencies</a:t>
            </a:r>
          </a:p>
        </p:txBody>
      </p:sp>
    </p:spTree>
    <p:extLst>
      <p:ext uri="{BB962C8B-B14F-4D97-AF65-F5344CB8AC3E}">
        <p14:creationId xmlns:p14="http://schemas.microsoft.com/office/powerpoint/2010/main" val="31200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8" presetClass="emph" presetSubtype="0" fill="hold" grpId="0" nodeType="afterEffect">
                                  <p:stCondLst>
                                    <p:cond delay="0"/>
                                  </p:stCondLst>
                                  <p:iterate type="lt">
                                    <p:tmPct val="4000"/>
                                  </p:iterate>
                                  <p:childTnLst>
                                    <p:set>
                                      <p:cBhvr override="childStyle">
                                        <p:cTn id="11" dur="750" fill="hold"/>
                                        <p:tgtEl>
                                          <p:spTgt spid="4"/>
                                        </p:tgtEl>
                                        <p:attrNameLst>
                                          <p:attrName>style.textDecorationUnderline</p:attrName>
                                        </p:attrNameLst>
                                      </p:cBhvr>
                                      <p:to>
                                        <p:strVal val="true"/>
                                      </p:to>
                                    </p:set>
                                  </p:childTnLst>
                                </p:cTn>
                              </p:par>
                            </p:childTnLst>
                          </p:cTn>
                        </p:par>
                        <p:par>
                          <p:cTn id="12" fill="hold">
                            <p:stCondLst>
                              <p:cond delay="2400"/>
                            </p:stCondLst>
                            <p:childTnLst>
                              <p:par>
                                <p:cTn id="13" presetID="18" presetClass="emph" presetSubtype="0" fill="hold" grpId="0" nodeType="afterEffect">
                                  <p:stCondLst>
                                    <p:cond delay="0"/>
                                  </p:stCondLst>
                                  <p:iterate type="lt">
                                    <p:tmPct val="4000"/>
                                  </p:iterate>
                                  <p:childTnLst>
                                    <p:set>
                                      <p:cBhvr override="childStyle">
                                        <p:cTn id="14" dur="500" fill="hold"/>
                                        <p:tgtEl>
                                          <p:spTgt spid="1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7EEB-CDF1-FBC5-80DB-35C6E55365D9}"/>
              </a:ext>
            </a:extLst>
          </p:cNvPr>
          <p:cNvSpPr>
            <a:spLocks noGrp="1"/>
          </p:cNvSpPr>
          <p:nvPr>
            <p:ph type="title"/>
          </p:nvPr>
        </p:nvSpPr>
        <p:spPr>
          <a:xfrm>
            <a:off x="597806" y="120018"/>
            <a:ext cx="7329791" cy="794382"/>
          </a:xfrm>
          <a:ln>
            <a:noFill/>
          </a:ln>
        </p:spPr>
        <p:txBody>
          <a:bodyPr>
            <a:normAutofit/>
          </a:bodyPr>
          <a:lstStyle/>
          <a:p>
            <a:r>
              <a:rPr lang="en-US" sz="4400" dirty="0">
                <a:solidFill>
                  <a:srgbClr val="C00000"/>
                </a:solidFill>
              </a:rPr>
              <a:t>Potential Revenues of WC ESD:  </a:t>
            </a:r>
          </a:p>
        </p:txBody>
      </p:sp>
      <p:sp>
        <p:nvSpPr>
          <p:cNvPr id="4" name="Text Placeholder 3">
            <a:extLst>
              <a:ext uri="{FF2B5EF4-FFF2-40B4-BE49-F238E27FC236}">
                <a16:creationId xmlns:a16="http://schemas.microsoft.com/office/drawing/2014/main" id="{DEF805C4-1513-787B-98A1-5B32CBCDE36F}"/>
              </a:ext>
            </a:extLst>
          </p:cNvPr>
          <p:cNvSpPr txBox="1">
            <a:spLocks/>
          </p:cNvSpPr>
          <p:nvPr/>
        </p:nvSpPr>
        <p:spPr>
          <a:xfrm>
            <a:off x="157117" y="901027"/>
            <a:ext cx="11544300" cy="408951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342900" indent="-342900">
              <a:lnSpc>
                <a:spcPct val="115000"/>
              </a:lnSpc>
              <a:spcBef>
                <a:spcPts val="0"/>
              </a:spcBef>
              <a:buFont typeface="Arial" panose="020B0604020202020204" pitchFamily="34" charset="0"/>
              <a:buChar char="●"/>
            </a:pPr>
            <a:r>
              <a:rPr lang="en-US" sz="1800" dirty="0">
                <a:latin typeface="Amasis MT Pro Medium" panose="02040604050005020304" pitchFamily="18" charset="0"/>
                <a:ea typeface="Arial" panose="020B0604020202020204" pitchFamily="34" charset="0"/>
              </a:rPr>
              <a:t>Chappell Hill VFD Territory – Current Value: </a:t>
            </a:r>
            <a:r>
              <a:rPr lang="en-US" sz="1800" b="1" dirty="0">
                <a:latin typeface="Amasis MT Pro Medium" panose="02040604050005020304" pitchFamily="18" charset="0"/>
                <a:ea typeface="Arial" panose="020B0604020202020204" pitchFamily="34" charset="0"/>
              </a:rPr>
              <a:t>$731,764,340</a:t>
            </a:r>
          </a:p>
          <a:p>
            <a:pPr marL="342900" indent="-342900">
              <a:lnSpc>
                <a:spcPct val="115000"/>
              </a:lnSpc>
              <a:spcBef>
                <a:spcPts val="0"/>
              </a:spcBef>
              <a:buFont typeface="Arial" panose="020B0604020202020204" pitchFamily="34" charset="0"/>
              <a:buChar char="●"/>
            </a:pPr>
            <a:r>
              <a:rPr lang="en-US" sz="1800" dirty="0">
                <a:latin typeface="Amasis MT Pro Medium" panose="02040604050005020304" pitchFamily="18" charset="0"/>
                <a:ea typeface="Arial" panose="020B0604020202020204" pitchFamily="34" charset="0"/>
              </a:rPr>
              <a:t>Meyersville VFD Territory – Current Value: </a:t>
            </a:r>
            <a:r>
              <a:rPr lang="en-US" sz="1800" b="1" dirty="0">
                <a:latin typeface="Amasis MT Pro Medium" panose="02040604050005020304" pitchFamily="18" charset="0"/>
                <a:ea typeface="Arial" panose="020B0604020202020204" pitchFamily="34" charset="0"/>
              </a:rPr>
              <a:t>$321,076,350</a:t>
            </a:r>
            <a:endParaRPr lang="en-US" sz="1800" dirty="0">
              <a:latin typeface="Amasis MT Pro Medium" panose="02040604050005020304" pitchFamily="18" charset="0"/>
              <a:ea typeface="Arial" panose="020B0604020202020204" pitchFamily="34" charset="0"/>
            </a:endParaRPr>
          </a:p>
          <a:p>
            <a:pPr marL="0" indent="0">
              <a:lnSpc>
                <a:spcPct val="115000"/>
              </a:lnSpc>
              <a:spcBef>
                <a:spcPts val="0"/>
              </a:spcBef>
              <a:buNone/>
            </a:pPr>
            <a:endParaRPr lang="en-US" sz="1100" dirty="0">
              <a:latin typeface="Amasis MT Pro Medium" panose="02040604050005020304" pitchFamily="18"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800" dirty="0">
                <a:latin typeface="Amasis MT Pro Medium" panose="02040604050005020304" pitchFamily="18" charset="0"/>
                <a:ea typeface="Arial" panose="020B0604020202020204" pitchFamily="34" charset="0"/>
              </a:rPr>
              <a:t>Based on a $0.10/$100 tax rate, anticipated revenue (</a:t>
            </a:r>
            <a:r>
              <a:rPr lang="en-US" sz="1800" i="1" dirty="0">
                <a:latin typeface="Amasis MT Pro Medium" panose="02040604050005020304" pitchFamily="18" charset="0"/>
                <a:ea typeface="Arial" panose="020B0604020202020204" pitchFamily="34" charset="0"/>
              </a:rPr>
              <a:t>with ag exemption</a:t>
            </a:r>
            <a:r>
              <a:rPr lang="en-US" sz="1800" dirty="0">
                <a:latin typeface="Amasis MT Pro Medium" panose="02040604050005020304" pitchFamily="18" charset="0"/>
                <a:ea typeface="Arial" panose="020B0604020202020204" pitchFamily="34" charset="0"/>
              </a:rPr>
              <a:t>) to be collected for the ESD would be about:  </a:t>
            </a:r>
            <a:r>
              <a:rPr lang="en-US" sz="2400" b="1" u="sng" dirty="0">
                <a:latin typeface="Amasis MT Pro Medium" panose="02040604050005020304" pitchFamily="18" charset="0"/>
                <a:ea typeface="Arial" panose="020B0604020202020204" pitchFamily="34" charset="0"/>
              </a:rPr>
              <a:t>$1,052,840 </a:t>
            </a:r>
            <a:r>
              <a:rPr lang="en-US" sz="1600" u="sng" dirty="0">
                <a:latin typeface="Amasis MT Pro Medium" panose="02040604050005020304" pitchFamily="18" charset="0"/>
                <a:ea typeface="Arial" panose="020B0604020202020204" pitchFamily="34" charset="0"/>
              </a:rPr>
              <a:t>on an </a:t>
            </a:r>
            <a:r>
              <a:rPr lang="en-US" sz="1600" i="1" u="sng" dirty="0">
                <a:latin typeface="Amasis MT Pro Medium" panose="02040604050005020304" pitchFamily="18" charset="0"/>
                <a:ea typeface="Arial" panose="020B0604020202020204" pitchFamily="34" charset="0"/>
              </a:rPr>
              <a:t>Annual </a:t>
            </a:r>
            <a:r>
              <a:rPr lang="en-US" sz="1600" u="sng" dirty="0">
                <a:latin typeface="Amasis MT Pro Medium" panose="02040604050005020304" pitchFamily="18" charset="0"/>
                <a:ea typeface="Arial" panose="020B0604020202020204" pitchFamily="34" charset="0"/>
              </a:rPr>
              <a:t>basis</a:t>
            </a:r>
            <a:endParaRPr lang="en-US" sz="1800" dirty="0">
              <a:latin typeface="Amasis MT Pro Medium" panose="02040604050005020304" pitchFamily="18" charset="0"/>
              <a:ea typeface="Arial" panose="020B0604020202020204" pitchFamily="34" charset="0"/>
            </a:endParaRPr>
          </a:p>
          <a:p>
            <a:pPr marL="914400" lvl="2" indent="0">
              <a:lnSpc>
                <a:spcPct val="115000"/>
              </a:lnSpc>
              <a:spcBef>
                <a:spcPts val="0"/>
              </a:spcBef>
              <a:buNone/>
            </a:pPr>
            <a:endParaRPr lang="en-US" sz="1100" dirty="0">
              <a:latin typeface="Amasis MT Pro Medium" panose="02040604050005020304" pitchFamily="18"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800" dirty="0">
                <a:latin typeface="Amasis MT Pro Medium" panose="02040604050005020304" pitchFamily="18" charset="0"/>
                <a:ea typeface="Arial" panose="020B0604020202020204" pitchFamily="34" charset="0"/>
              </a:rPr>
              <a:t>Yearly ad valorem Revenue income may fluctuate based on changes in annual assessed property valuations calculated by Washington County Tax Assessor.</a:t>
            </a:r>
          </a:p>
          <a:p>
            <a:pPr marL="0" indent="0">
              <a:lnSpc>
                <a:spcPct val="115000"/>
              </a:lnSpc>
              <a:spcBef>
                <a:spcPts val="0"/>
              </a:spcBef>
              <a:buNone/>
            </a:pPr>
            <a:endParaRPr lang="en-US" sz="1050" dirty="0">
              <a:latin typeface="Amasis MT Pro Medium" panose="02040604050005020304" pitchFamily="18"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800" dirty="0">
                <a:latin typeface="Amasis MT Pro Medium" panose="02040604050005020304" pitchFamily="18" charset="0"/>
                <a:ea typeface="Arial" panose="020B0604020202020204" pitchFamily="34" charset="0"/>
              </a:rPr>
              <a:t>Some Exemptions including </a:t>
            </a:r>
            <a:r>
              <a:rPr lang="en-US" sz="1800" b="1" dirty="0">
                <a:latin typeface="Amasis MT Pro Medium" panose="02040604050005020304" pitchFamily="18" charset="0"/>
                <a:ea typeface="Arial" panose="020B0604020202020204" pitchFamily="34" charset="0"/>
              </a:rPr>
              <a:t>Veteran</a:t>
            </a:r>
            <a:r>
              <a:rPr lang="en-US" sz="1800" dirty="0">
                <a:latin typeface="Amasis MT Pro Medium" panose="02040604050005020304" pitchFamily="18" charset="0"/>
                <a:ea typeface="Arial" panose="020B0604020202020204" pitchFamily="34" charset="0"/>
              </a:rPr>
              <a:t> Disability and </a:t>
            </a:r>
            <a:r>
              <a:rPr lang="en-US" sz="1800" b="1" dirty="0">
                <a:latin typeface="Amasis MT Pro Medium" panose="02040604050005020304" pitchFamily="18" charset="0"/>
                <a:ea typeface="Arial" panose="020B0604020202020204" pitchFamily="34" charset="0"/>
              </a:rPr>
              <a:t>A</a:t>
            </a:r>
            <a:r>
              <a:rPr lang="en-US" sz="1800" b="1" u="sng" dirty="0">
                <a:latin typeface="Amasis MT Pro Medium" panose="02040604050005020304" pitchFamily="18" charset="0"/>
                <a:ea typeface="Arial" panose="020B0604020202020204" pitchFamily="34" charset="0"/>
              </a:rPr>
              <a:t>griculture</a:t>
            </a:r>
            <a:r>
              <a:rPr lang="en-US" sz="1800" b="1" dirty="0">
                <a:latin typeface="Amasis MT Pro Medium" panose="02040604050005020304" pitchFamily="18" charset="0"/>
                <a:ea typeface="Arial" panose="020B0604020202020204" pitchFamily="34" charset="0"/>
              </a:rPr>
              <a:t> </a:t>
            </a:r>
            <a:r>
              <a:rPr lang="en-US" sz="1800" dirty="0">
                <a:latin typeface="Amasis MT Pro Medium" panose="02040604050005020304" pitchFamily="18" charset="0"/>
                <a:ea typeface="Arial" panose="020B0604020202020204" pitchFamily="34" charset="0"/>
              </a:rPr>
              <a:t>are determined by the </a:t>
            </a:r>
            <a:r>
              <a:rPr lang="en-US" sz="1800" b="1" u="sng" dirty="0">
                <a:latin typeface="Amasis MT Pro Medium" panose="02040604050005020304" pitchFamily="18" charset="0"/>
                <a:ea typeface="Arial" panose="020B0604020202020204" pitchFamily="34" charset="0"/>
              </a:rPr>
              <a:t>county or state </a:t>
            </a:r>
            <a:r>
              <a:rPr lang="en-US" sz="1800" dirty="0">
                <a:latin typeface="Amasis MT Pro Medium" panose="02040604050005020304" pitchFamily="18" charset="0"/>
                <a:ea typeface="Arial" panose="020B0604020202020204" pitchFamily="34" charset="0"/>
              </a:rPr>
              <a:t>and are not subject to ESD INPUT </a:t>
            </a:r>
          </a:p>
          <a:p>
            <a:pPr marL="0" indent="0">
              <a:lnSpc>
                <a:spcPct val="115000"/>
              </a:lnSpc>
              <a:spcBef>
                <a:spcPts val="0"/>
              </a:spcBef>
              <a:buNone/>
            </a:pPr>
            <a:endParaRPr lang="en-US" sz="1100" dirty="0">
              <a:latin typeface="Amasis MT Pro Medium" panose="02040604050005020304" pitchFamily="18"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800" dirty="0">
                <a:latin typeface="Amasis MT Pro Medium" panose="02040604050005020304" pitchFamily="18" charset="0"/>
              </a:rPr>
              <a:t>ESDs are funded primarily through ad valorem (property) and sales/use taxes, however they </a:t>
            </a:r>
            <a:r>
              <a:rPr lang="en-US" sz="1800" i="1" dirty="0">
                <a:latin typeface="Amasis MT Pro Medium" panose="02040604050005020304" pitchFamily="18" charset="0"/>
              </a:rPr>
              <a:t>may</a:t>
            </a:r>
            <a:r>
              <a:rPr lang="en-US" sz="1800" dirty="0">
                <a:latin typeface="Amasis MT Pro Medium" panose="02040604050005020304" pitchFamily="18" charset="0"/>
              </a:rPr>
              <a:t> also grant yearly TAX exemptions including:</a:t>
            </a:r>
          </a:p>
        </p:txBody>
      </p:sp>
      <p:sp>
        <p:nvSpPr>
          <p:cNvPr id="3" name="TextBox 2">
            <a:extLst>
              <a:ext uri="{FF2B5EF4-FFF2-40B4-BE49-F238E27FC236}">
                <a16:creationId xmlns:a16="http://schemas.microsoft.com/office/drawing/2014/main" id="{AE69E83B-74D6-F6BC-E3DE-7C34FCF72361}"/>
              </a:ext>
            </a:extLst>
          </p:cNvPr>
          <p:cNvSpPr txBox="1"/>
          <p:nvPr/>
        </p:nvSpPr>
        <p:spPr>
          <a:xfrm>
            <a:off x="8369420" y="1002552"/>
            <a:ext cx="2638864" cy="461665"/>
          </a:xfrm>
          <a:prstGeom prst="rect">
            <a:avLst/>
          </a:prstGeom>
          <a:noFill/>
        </p:spPr>
        <p:txBody>
          <a:bodyPr wrap="none" rtlCol="0">
            <a:spAutoFit/>
          </a:bodyPr>
          <a:lstStyle/>
          <a:p>
            <a:r>
              <a:rPr lang="en-US" u="sng" dirty="0">
                <a:latin typeface="Amasis MT Pro Medium" panose="02040604050005020304" pitchFamily="18" charset="0"/>
                <a:ea typeface="Arial" panose="020B0604020202020204" pitchFamily="34" charset="0"/>
              </a:rPr>
              <a:t>= </a:t>
            </a:r>
            <a:r>
              <a:rPr lang="en-US" sz="2400" b="1" u="sng" dirty="0">
                <a:latin typeface="Amasis MT Pro Medium" panose="02040604050005020304" pitchFamily="18" charset="0"/>
                <a:ea typeface="Arial" panose="020B0604020202020204" pitchFamily="34" charset="0"/>
              </a:rPr>
              <a:t>$1,052,840,690*</a:t>
            </a:r>
            <a:endParaRPr lang="en-US" dirty="0"/>
          </a:p>
        </p:txBody>
      </p:sp>
      <p:sp>
        <p:nvSpPr>
          <p:cNvPr id="8" name="Right Brace 7">
            <a:extLst>
              <a:ext uri="{FF2B5EF4-FFF2-40B4-BE49-F238E27FC236}">
                <a16:creationId xmlns:a16="http://schemas.microsoft.com/office/drawing/2014/main" id="{5D436AEB-8540-E337-9CF4-2AE0627C5303}"/>
              </a:ext>
            </a:extLst>
          </p:cNvPr>
          <p:cNvSpPr/>
          <p:nvPr/>
        </p:nvSpPr>
        <p:spPr>
          <a:xfrm>
            <a:off x="7994709" y="1036924"/>
            <a:ext cx="374711" cy="46166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CE7608EA-8846-9C59-2EFC-C92E60552F29}"/>
              </a:ext>
            </a:extLst>
          </p:cNvPr>
          <p:cNvSpPr txBox="1"/>
          <p:nvPr/>
        </p:nvSpPr>
        <p:spPr>
          <a:xfrm>
            <a:off x="1160995" y="5751537"/>
            <a:ext cx="9870010" cy="400110"/>
          </a:xfrm>
          <a:prstGeom prst="rect">
            <a:avLst/>
          </a:prstGeom>
          <a:noFill/>
        </p:spPr>
        <p:txBody>
          <a:bodyPr wrap="none" rtlCol="0">
            <a:spAutoFit/>
          </a:bodyPr>
          <a:lstStyle/>
          <a:p>
            <a:r>
              <a:rPr lang="en-US" sz="2000" dirty="0">
                <a:solidFill>
                  <a:schemeClr val="bg2">
                    <a:lumMod val="40000"/>
                    <a:lumOff val="60000"/>
                  </a:schemeClr>
                </a:solidFill>
                <a:latin typeface="Amasis MT Pro Medium" panose="02040604050005020304" pitchFamily="18" charset="0"/>
                <a:ea typeface="Arial" panose="020B0604020202020204" pitchFamily="34" charset="0"/>
              </a:rPr>
              <a:t>Other potential revenue may also exist if a sales and use tax is levied by the District</a:t>
            </a:r>
            <a:endParaRPr lang="en-US" sz="2000" dirty="0">
              <a:solidFill>
                <a:schemeClr val="bg2">
                  <a:lumMod val="40000"/>
                  <a:lumOff val="60000"/>
                </a:schemeClr>
              </a:solidFill>
            </a:endParaRPr>
          </a:p>
        </p:txBody>
      </p:sp>
      <p:sp>
        <p:nvSpPr>
          <p:cNvPr id="6" name="TextBox 5">
            <a:extLst>
              <a:ext uri="{FF2B5EF4-FFF2-40B4-BE49-F238E27FC236}">
                <a16:creationId xmlns:a16="http://schemas.microsoft.com/office/drawing/2014/main" id="{60E079E3-4964-DB8A-8107-371025254BCC}"/>
              </a:ext>
            </a:extLst>
          </p:cNvPr>
          <p:cNvSpPr txBox="1"/>
          <p:nvPr/>
        </p:nvSpPr>
        <p:spPr>
          <a:xfrm>
            <a:off x="7994709" y="275927"/>
            <a:ext cx="3322704" cy="461665"/>
          </a:xfrm>
          <a:prstGeom prst="rect">
            <a:avLst/>
          </a:prstGeom>
          <a:noFill/>
        </p:spPr>
        <p:txBody>
          <a:bodyPr wrap="none" rtlCol="0">
            <a:spAutoFit/>
          </a:bodyPr>
          <a:lstStyle/>
          <a:p>
            <a:r>
              <a:rPr lang="en-US" sz="2400" i="1" dirty="0">
                <a:latin typeface="Amasis MT Pro Medium" panose="02040604050005020304" pitchFamily="18" charset="0"/>
              </a:rPr>
              <a:t>Ad Valorem Tax Income</a:t>
            </a:r>
          </a:p>
        </p:txBody>
      </p:sp>
      <p:cxnSp>
        <p:nvCxnSpPr>
          <p:cNvPr id="7" name="Straight Connector 6">
            <a:extLst>
              <a:ext uri="{FF2B5EF4-FFF2-40B4-BE49-F238E27FC236}">
                <a16:creationId xmlns:a16="http://schemas.microsoft.com/office/drawing/2014/main" id="{08213D67-E182-0C01-91E6-C02FC93CACCF}"/>
              </a:ext>
            </a:extLst>
          </p:cNvPr>
          <p:cNvCxnSpPr/>
          <p:nvPr/>
        </p:nvCxnSpPr>
        <p:spPr>
          <a:xfrm>
            <a:off x="379692" y="822121"/>
            <a:ext cx="1090568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459A9F1-BA63-3385-2031-26A8B8F850D6}"/>
              </a:ext>
            </a:extLst>
          </p:cNvPr>
          <p:cNvSpPr txBox="1"/>
          <p:nvPr/>
        </p:nvSpPr>
        <p:spPr>
          <a:xfrm>
            <a:off x="1350246" y="5037756"/>
            <a:ext cx="1939955" cy="36933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masis MT Pro Medium" panose="02040604050005020304" pitchFamily="18" charset="0"/>
              </a:rPr>
              <a:t>HOMESTEAD</a:t>
            </a:r>
          </a:p>
        </p:txBody>
      </p:sp>
      <p:sp>
        <p:nvSpPr>
          <p:cNvPr id="10" name="TextBox 9">
            <a:extLst>
              <a:ext uri="{FF2B5EF4-FFF2-40B4-BE49-F238E27FC236}">
                <a16:creationId xmlns:a16="http://schemas.microsoft.com/office/drawing/2014/main" id="{EA103FA7-D3E6-631B-BF59-51564FA462A9}"/>
              </a:ext>
            </a:extLst>
          </p:cNvPr>
          <p:cNvSpPr txBox="1"/>
          <p:nvPr/>
        </p:nvSpPr>
        <p:spPr>
          <a:xfrm>
            <a:off x="4608590" y="5037756"/>
            <a:ext cx="2088200" cy="36933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masis MT Pro Medium" panose="02040604050005020304" pitchFamily="18" charset="0"/>
              </a:rPr>
              <a:t>AGE (OVER 65)</a:t>
            </a:r>
          </a:p>
        </p:txBody>
      </p:sp>
      <p:sp>
        <p:nvSpPr>
          <p:cNvPr id="11" name="TextBox 10">
            <a:extLst>
              <a:ext uri="{FF2B5EF4-FFF2-40B4-BE49-F238E27FC236}">
                <a16:creationId xmlns:a16="http://schemas.microsoft.com/office/drawing/2014/main" id="{48800798-1A0B-1073-F9F3-A2E2A62E7DF9}"/>
              </a:ext>
            </a:extLst>
          </p:cNvPr>
          <p:cNvSpPr txBox="1"/>
          <p:nvPr/>
        </p:nvSpPr>
        <p:spPr>
          <a:xfrm>
            <a:off x="8015180" y="5037756"/>
            <a:ext cx="1773242" cy="36933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masis MT Pro Medium" panose="02040604050005020304" pitchFamily="18" charset="0"/>
              </a:rPr>
              <a:t>DISABILITY</a:t>
            </a:r>
          </a:p>
        </p:txBody>
      </p:sp>
    </p:spTree>
    <p:extLst>
      <p:ext uri="{BB962C8B-B14F-4D97-AF65-F5344CB8AC3E}">
        <p14:creationId xmlns:p14="http://schemas.microsoft.com/office/powerpoint/2010/main" val="1013864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8" presetClass="emph" presetSubtype="0" fill="hold" grpId="0" nodeType="afterEffect">
                                  <p:stCondLst>
                                    <p:cond delay="0"/>
                                  </p:stCondLst>
                                  <p:iterate type="lt">
                                    <p:tmPct val="4000"/>
                                  </p:iterate>
                                  <p:childTnLst>
                                    <p:set>
                                      <p:cBhvr override="childStyle">
                                        <p:cTn id="11" dur="1250" fill="hold"/>
                                        <p:tgtEl>
                                          <p:spTgt spid="6"/>
                                        </p:tgtEl>
                                        <p:attrNameLst>
                                          <p:attrName>style.textDecorationUnderline</p:attrName>
                                        </p:attrNameLst>
                                      </p:cBhvr>
                                      <p:to>
                                        <p:strVal val="true"/>
                                      </p:to>
                                    </p:set>
                                  </p:childTnLst>
                                </p:cTn>
                              </p:par>
                            </p:childTnLst>
                          </p:cTn>
                        </p:par>
                        <p:par>
                          <p:cTn id="12" fill="hold">
                            <p:stCondLst>
                              <p:cond delay="3100"/>
                            </p:stCondLst>
                            <p:childTnLst>
                              <p:par>
                                <p:cTn id="13" presetID="53"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50" fill="hold"/>
                                        <p:tgtEl>
                                          <p:spTgt spid="3"/>
                                        </p:tgtEl>
                                        <p:attrNameLst>
                                          <p:attrName>ppt_w</p:attrName>
                                        </p:attrNameLst>
                                      </p:cBhvr>
                                      <p:tavLst>
                                        <p:tav tm="0">
                                          <p:val>
                                            <p:fltVal val="0"/>
                                          </p:val>
                                        </p:tav>
                                        <p:tav tm="100000">
                                          <p:val>
                                            <p:strVal val="#ppt_w"/>
                                          </p:val>
                                        </p:tav>
                                      </p:tavLst>
                                    </p:anim>
                                    <p:anim calcmode="lin" valueType="num">
                                      <p:cBhvr>
                                        <p:cTn id="16" dur="250" fill="hold"/>
                                        <p:tgtEl>
                                          <p:spTgt spid="3"/>
                                        </p:tgtEl>
                                        <p:attrNameLst>
                                          <p:attrName>ppt_h</p:attrName>
                                        </p:attrNameLst>
                                      </p:cBhvr>
                                      <p:tavLst>
                                        <p:tav tm="0">
                                          <p:val>
                                            <p:fltVal val="0"/>
                                          </p:val>
                                        </p:tav>
                                        <p:tav tm="100000">
                                          <p:val>
                                            <p:strVal val="#ppt_h"/>
                                          </p:val>
                                        </p:tav>
                                      </p:tavLst>
                                    </p:anim>
                                    <p:animEffect transition="in" filter="fade">
                                      <p:cBhvr>
                                        <p:cTn id="17" dur="250"/>
                                        <p:tgtEl>
                                          <p:spTgt spid="3"/>
                                        </p:tgtEl>
                                      </p:cBhvr>
                                    </p:animEffect>
                                  </p:childTnLst>
                                </p:cTn>
                              </p:par>
                            </p:childTnLst>
                          </p:cTn>
                        </p:par>
                        <p:par>
                          <p:cTn id="18" fill="hold">
                            <p:stCondLst>
                              <p:cond delay="3350"/>
                            </p:stCondLst>
                            <p:childTnLst>
                              <p:par>
                                <p:cTn id="19" presetID="42"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4350"/>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5350"/>
                            </p:stCondLst>
                            <p:childTnLst>
                              <p:par>
                                <p:cTn id="31" presetID="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5AF55A-30E9-A443-D0C4-4E6C3D8B2F9A}"/>
              </a:ext>
            </a:extLst>
          </p:cNvPr>
          <p:cNvSpPr>
            <a:spLocks noGrp="1"/>
          </p:cNvSpPr>
          <p:nvPr>
            <p:ph type="title"/>
          </p:nvPr>
        </p:nvSpPr>
        <p:spPr>
          <a:xfrm>
            <a:off x="224177" y="127304"/>
            <a:ext cx="6839264" cy="794382"/>
          </a:xfrm>
          <a:ln>
            <a:noFill/>
          </a:ln>
        </p:spPr>
        <p:txBody>
          <a:bodyPr>
            <a:normAutofit/>
          </a:bodyPr>
          <a:lstStyle/>
          <a:p>
            <a:r>
              <a:rPr lang="en-US" sz="4800" dirty="0">
                <a:solidFill>
                  <a:srgbClr val="C00000"/>
                </a:solidFill>
              </a:rPr>
              <a:t>Property Tax Exemptions:   </a:t>
            </a:r>
          </a:p>
        </p:txBody>
      </p:sp>
      <p:sp>
        <p:nvSpPr>
          <p:cNvPr id="5" name="TextBox 4">
            <a:extLst>
              <a:ext uri="{FF2B5EF4-FFF2-40B4-BE49-F238E27FC236}">
                <a16:creationId xmlns:a16="http://schemas.microsoft.com/office/drawing/2014/main" id="{A8F69BBE-CDB0-2BD8-37A7-FB81427BAB02}"/>
              </a:ext>
            </a:extLst>
          </p:cNvPr>
          <p:cNvSpPr txBox="1"/>
          <p:nvPr/>
        </p:nvSpPr>
        <p:spPr>
          <a:xfrm>
            <a:off x="7063441" y="319513"/>
            <a:ext cx="4401526" cy="400110"/>
          </a:xfrm>
          <a:prstGeom prst="rect">
            <a:avLst/>
          </a:prstGeom>
          <a:noFill/>
        </p:spPr>
        <p:txBody>
          <a:bodyPr wrap="none" rtlCol="0">
            <a:spAutoFit/>
          </a:bodyPr>
          <a:lstStyle/>
          <a:p>
            <a:r>
              <a:rPr lang="en-US" sz="2000" i="1" dirty="0">
                <a:latin typeface="Amasis MT Pro Medium" panose="02040604050005020304" pitchFamily="18" charset="0"/>
              </a:rPr>
              <a:t>Realistic Annual Revenue Expectations</a:t>
            </a:r>
          </a:p>
        </p:txBody>
      </p:sp>
      <p:grpSp>
        <p:nvGrpSpPr>
          <p:cNvPr id="14" name="Group 13">
            <a:extLst>
              <a:ext uri="{FF2B5EF4-FFF2-40B4-BE49-F238E27FC236}">
                <a16:creationId xmlns:a16="http://schemas.microsoft.com/office/drawing/2014/main" id="{1F18706B-61D0-37DA-8FB1-B5E45DFCEF36}"/>
              </a:ext>
            </a:extLst>
          </p:cNvPr>
          <p:cNvGrpSpPr/>
          <p:nvPr/>
        </p:nvGrpSpPr>
        <p:grpSpPr>
          <a:xfrm>
            <a:off x="0" y="1319201"/>
            <a:ext cx="11614254" cy="2013052"/>
            <a:chOff x="141878" y="2370518"/>
            <a:chExt cx="11593404" cy="2013052"/>
          </a:xfrm>
        </p:grpSpPr>
        <p:sp>
          <p:nvSpPr>
            <p:cNvPr id="12" name="TextBox 11">
              <a:extLst>
                <a:ext uri="{FF2B5EF4-FFF2-40B4-BE49-F238E27FC236}">
                  <a16:creationId xmlns:a16="http://schemas.microsoft.com/office/drawing/2014/main" id="{C5E69DBD-8DE8-4F6A-4FBA-D5F01D4B0326}"/>
                </a:ext>
              </a:extLst>
            </p:cNvPr>
            <p:cNvSpPr txBox="1"/>
            <p:nvPr/>
          </p:nvSpPr>
          <p:spPr>
            <a:xfrm>
              <a:off x="141878" y="2770628"/>
              <a:ext cx="11593404" cy="1612942"/>
            </a:xfrm>
            <a:prstGeom prst="rect">
              <a:avLst/>
            </a:prstGeom>
            <a:noFill/>
          </p:spPr>
          <p:txBody>
            <a:bodyPr wrap="square" rtlCol="0">
              <a:spAutoFit/>
            </a:bodyPr>
            <a:lstStyle/>
            <a:p>
              <a:pPr marL="622300" lvl="2" indent="-396875">
                <a:lnSpc>
                  <a:spcPct val="115000"/>
                </a:lnSpc>
                <a:spcBef>
                  <a:spcPts val="0"/>
                </a:spcBef>
                <a:buFont typeface="Arial" panose="020B0604020202020204" pitchFamily="34" charset="0"/>
                <a:buChar char="●"/>
              </a:pPr>
              <a:r>
                <a:rPr lang="en-US" sz="1800" dirty="0">
                  <a:latin typeface="Amasis MT Pro Medium" panose="02040604050005020304" pitchFamily="18" charset="0"/>
                  <a:ea typeface="Arial" panose="020B0604020202020204" pitchFamily="34" charset="0"/>
                </a:rPr>
                <a:t>Ex: if a </a:t>
              </a:r>
              <a:r>
                <a:rPr lang="en-US" sz="1800" b="1" dirty="0">
                  <a:latin typeface="Amasis MT Pro Medium" panose="02040604050005020304" pitchFamily="18" charset="0"/>
                  <a:ea typeface="Arial" panose="020B0604020202020204" pitchFamily="34" charset="0"/>
                </a:rPr>
                <a:t>Total</a:t>
              </a:r>
              <a:r>
                <a:rPr lang="en-US" sz="1800" dirty="0">
                  <a:latin typeface="Amasis MT Pro Medium" panose="02040604050005020304" pitchFamily="18" charset="0"/>
                  <a:ea typeface="Arial" panose="020B0604020202020204" pitchFamily="34" charset="0"/>
                </a:rPr>
                <a:t> Property Value = $17,859,280,  with agriculture loss =$17,433,650,  then </a:t>
              </a:r>
              <a:r>
                <a:rPr lang="en-US" sz="1800" i="1" u="sng" dirty="0">
                  <a:latin typeface="Amasis MT Pro Medium" panose="02040604050005020304" pitchFamily="18" charset="0"/>
                  <a:ea typeface="Arial" panose="020B0604020202020204" pitchFamily="34" charset="0"/>
                </a:rPr>
                <a:t>taxable</a:t>
              </a:r>
              <a:r>
                <a:rPr lang="en-US" sz="1800" dirty="0">
                  <a:latin typeface="Amasis MT Pro Medium" panose="02040604050005020304" pitchFamily="18" charset="0"/>
                  <a:ea typeface="Arial" panose="020B0604020202020204" pitchFamily="34" charset="0"/>
                </a:rPr>
                <a:t> = $425,630</a:t>
              </a:r>
            </a:p>
            <a:p>
              <a:pPr marL="622300" lvl="2" indent="-396875">
                <a:lnSpc>
                  <a:spcPct val="115000"/>
                </a:lnSpc>
                <a:spcBef>
                  <a:spcPts val="0"/>
                </a:spcBef>
                <a:buFont typeface="Arial" panose="020B0604020202020204" pitchFamily="34" charset="0"/>
                <a:buChar char="●"/>
              </a:pPr>
              <a:r>
                <a:rPr lang="en-US" sz="1800" dirty="0">
                  <a:latin typeface="Amasis MT Pro Medium" panose="02040604050005020304" pitchFamily="18" charset="0"/>
                  <a:ea typeface="Arial" panose="020B0604020202020204" pitchFamily="34" charset="0"/>
                </a:rPr>
                <a:t>$0.05/$100 = </a:t>
              </a:r>
              <a:r>
                <a:rPr lang="en-US" sz="1800" u="sng" dirty="0">
                  <a:latin typeface="Amasis MT Pro Medium" panose="02040604050005020304" pitchFamily="18" charset="0"/>
                  <a:ea typeface="Arial" panose="020B0604020202020204" pitchFamily="34" charset="0"/>
                </a:rPr>
                <a:t>$212.82/year to ESD </a:t>
              </a:r>
              <a:r>
                <a:rPr lang="en-US" sz="1800" dirty="0">
                  <a:latin typeface="Amasis MT Pro Medium" panose="02040604050005020304" pitchFamily="18" charset="0"/>
                  <a:ea typeface="Arial" panose="020B0604020202020204" pitchFamily="34" charset="0"/>
                </a:rPr>
                <a:t>	 (up to)      $0.10/$100 = </a:t>
              </a:r>
              <a:r>
                <a:rPr lang="en-US" sz="1800" u="sng" dirty="0">
                  <a:latin typeface="Amasis MT Pro Medium" panose="02040604050005020304" pitchFamily="18" charset="0"/>
                  <a:ea typeface="Arial" panose="020B0604020202020204" pitchFamily="34" charset="0"/>
                </a:rPr>
                <a:t>$425.63/year to ESD</a:t>
              </a:r>
            </a:p>
            <a:p>
              <a:pPr marL="622300" lvl="2" indent="-396875">
                <a:lnSpc>
                  <a:spcPct val="115000"/>
                </a:lnSpc>
                <a:buFont typeface="Arial" panose="020B0604020202020204" pitchFamily="34" charset="0"/>
                <a:buChar char="●"/>
              </a:pPr>
              <a:r>
                <a:rPr lang="en-US" sz="1800" dirty="0">
                  <a:latin typeface="Amasis MT Pro Medium" panose="02040604050005020304" pitchFamily="18" charset="0"/>
                  <a:ea typeface="Arial" panose="020B0604020202020204" pitchFamily="34" charset="0"/>
                </a:rPr>
                <a:t>$425,630/100 = $42,563 x 0.05 = $212.82          $425,630/100 = $42,563 x 0.10 = $425.63</a:t>
              </a:r>
              <a:endParaRPr lang="en-US" dirty="0">
                <a:latin typeface="Amasis MT Pro Medium" panose="02040604050005020304" pitchFamily="18" charset="0"/>
                <a:ea typeface="Arial" panose="020B0604020202020204" pitchFamily="34" charset="0"/>
              </a:endParaRPr>
            </a:p>
            <a:p>
              <a:pPr marL="174625" lvl="2">
                <a:lnSpc>
                  <a:spcPct val="115000"/>
                </a:lnSpc>
              </a:pPr>
              <a:endParaRPr lang="en-US" sz="500" dirty="0">
                <a:latin typeface="Amasis MT Pro Medium" panose="02040604050005020304" pitchFamily="18" charset="0"/>
                <a:ea typeface="Arial" panose="020B0604020202020204" pitchFamily="34" charset="0"/>
              </a:endParaRPr>
            </a:p>
            <a:p>
              <a:pPr marL="174625" lvl="2">
                <a:lnSpc>
                  <a:spcPct val="115000"/>
                </a:lnSpc>
              </a:pPr>
              <a:r>
                <a:rPr lang="en-US" sz="1400" dirty="0">
                  <a:latin typeface="Amasis MT Pro Medium" panose="02040604050005020304" pitchFamily="18" charset="0"/>
                  <a:ea typeface="Arial" panose="020B0604020202020204" pitchFamily="34" charset="0"/>
                </a:rPr>
                <a:t>	Properties with </a:t>
              </a:r>
              <a:r>
                <a:rPr lang="en-US" sz="1400" b="1" u="sng" dirty="0">
                  <a:latin typeface="Amasis MT Pro Medium" panose="02040604050005020304" pitchFamily="18" charset="0"/>
                  <a:ea typeface="Arial" panose="020B0604020202020204" pitchFamily="34" charset="0"/>
                </a:rPr>
                <a:t>NO</a:t>
              </a:r>
              <a:r>
                <a:rPr lang="en-US" sz="1400" b="1" dirty="0">
                  <a:latin typeface="Amasis MT Pro Medium" panose="02040604050005020304" pitchFamily="18" charset="0"/>
                  <a:ea typeface="Arial" panose="020B0604020202020204" pitchFamily="34" charset="0"/>
                </a:rPr>
                <a:t> </a:t>
              </a:r>
              <a:r>
                <a:rPr lang="en-US" sz="1400" dirty="0">
                  <a:latin typeface="Amasis MT Pro Medium" panose="02040604050005020304" pitchFamily="18" charset="0"/>
                  <a:ea typeface="Arial" panose="020B0604020202020204" pitchFamily="34" charset="0"/>
                </a:rPr>
                <a:t>Ag. Exemptions are taxed by the ESD on the total homestead market value, or based on other exemptions</a:t>
              </a:r>
            </a:p>
            <a:p>
              <a:pPr marL="174625" lvl="2">
                <a:lnSpc>
                  <a:spcPct val="115000"/>
                </a:lnSpc>
              </a:pPr>
              <a:r>
                <a:rPr lang="en-US" sz="1400" dirty="0">
                  <a:latin typeface="Amasis MT Pro Medium" panose="02040604050005020304" pitchFamily="18" charset="0"/>
                  <a:ea typeface="Arial" panose="020B0604020202020204" pitchFamily="34" charset="0"/>
                </a:rPr>
                <a:t>					Properties with </a:t>
              </a:r>
              <a:r>
                <a:rPr lang="en-US" sz="1400" b="1" u="sng" dirty="0">
                  <a:latin typeface="Amasis MT Pro Medium" panose="02040604050005020304" pitchFamily="18" charset="0"/>
                  <a:ea typeface="Arial" panose="020B0604020202020204" pitchFamily="34" charset="0"/>
                </a:rPr>
                <a:t>100%</a:t>
              </a:r>
              <a:r>
                <a:rPr lang="en-US" sz="1400" b="1" dirty="0">
                  <a:latin typeface="Amasis MT Pro Medium" panose="02040604050005020304" pitchFamily="18" charset="0"/>
                  <a:ea typeface="Arial" panose="020B0604020202020204" pitchFamily="34" charset="0"/>
                </a:rPr>
                <a:t> </a:t>
              </a:r>
              <a:r>
                <a:rPr lang="en-US" sz="1400" dirty="0">
                  <a:latin typeface="Amasis MT Pro Medium" panose="02040604050005020304" pitchFamily="18" charset="0"/>
                  <a:ea typeface="Arial" panose="020B0604020202020204" pitchFamily="34" charset="0"/>
                </a:rPr>
                <a:t>Ag Exemptions are fully exempt from ESD ad valorem taxation </a:t>
              </a:r>
            </a:p>
          </p:txBody>
        </p:sp>
        <p:sp>
          <p:nvSpPr>
            <p:cNvPr id="13" name="TextBox 12">
              <a:extLst>
                <a:ext uri="{FF2B5EF4-FFF2-40B4-BE49-F238E27FC236}">
                  <a16:creationId xmlns:a16="http://schemas.microsoft.com/office/drawing/2014/main" id="{1B698248-6422-F9BD-8835-437EBF1C8AC7}"/>
                </a:ext>
              </a:extLst>
            </p:cNvPr>
            <p:cNvSpPr txBox="1"/>
            <p:nvPr/>
          </p:nvSpPr>
          <p:spPr>
            <a:xfrm>
              <a:off x="2604218" y="2370518"/>
              <a:ext cx="8982046" cy="400110"/>
            </a:xfrm>
            <a:prstGeom prst="rect">
              <a:avLst/>
            </a:prstGeom>
            <a:noFill/>
          </p:spPr>
          <p:txBody>
            <a:bodyPr wrap="square" rtlCol="0">
              <a:spAutoFit/>
            </a:bodyPr>
            <a:lstStyle/>
            <a:p>
              <a:r>
                <a:rPr lang="en-US" sz="2000" dirty="0">
                  <a:latin typeface="Amasis MT Pro Medium" panose="02040604050005020304" pitchFamily="18" charset="0"/>
                  <a:ea typeface="Arial" panose="020B0604020202020204" pitchFamily="34" charset="0"/>
                </a:rPr>
                <a:t>properties are only taxed on value </a:t>
              </a:r>
              <a:r>
                <a:rPr lang="en-US" sz="2000" b="1" i="1" u="sng" dirty="0">
                  <a:latin typeface="Amasis MT Pro Medium" panose="02040604050005020304" pitchFamily="18" charset="0"/>
                  <a:ea typeface="Arial" panose="020B0604020202020204" pitchFamily="34" charset="0"/>
                </a:rPr>
                <a:t>after</a:t>
              </a:r>
              <a:r>
                <a:rPr lang="en-US" sz="2000" i="1" dirty="0">
                  <a:latin typeface="Amasis MT Pro Medium" panose="02040604050005020304" pitchFamily="18" charset="0"/>
                  <a:ea typeface="Arial" panose="020B0604020202020204" pitchFamily="34" charset="0"/>
                </a:rPr>
                <a:t> </a:t>
              </a:r>
              <a:r>
                <a:rPr lang="en-US" sz="2000" dirty="0">
                  <a:latin typeface="Amasis MT Pro Medium" panose="02040604050005020304" pitchFamily="18" charset="0"/>
                  <a:ea typeface="Arial" panose="020B0604020202020204" pitchFamily="34" charset="0"/>
                </a:rPr>
                <a:t>exemptions are calculated by WCAD</a:t>
              </a:r>
            </a:p>
          </p:txBody>
        </p:sp>
      </p:grpSp>
      <p:grpSp>
        <p:nvGrpSpPr>
          <p:cNvPr id="22" name="Group 21">
            <a:extLst>
              <a:ext uri="{FF2B5EF4-FFF2-40B4-BE49-F238E27FC236}">
                <a16:creationId xmlns:a16="http://schemas.microsoft.com/office/drawing/2014/main" id="{400B218B-E5EB-A430-2CB7-9C2EE3348699}"/>
              </a:ext>
            </a:extLst>
          </p:cNvPr>
          <p:cNvGrpSpPr/>
          <p:nvPr/>
        </p:nvGrpSpPr>
        <p:grpSpPr>
          <a:xfrm>
            <a:off x="366079" y="825089"/>
            <a:ext cx="10915422" cy="346894"/>
            <a:chOff x="366079" y="825089"/>
            <a:chExt cx="10915422" cy="346894"/>
          </a:xfrm>
        </p:grpSpPr>
        <p:cxnSp>
          <p:nvCxnSpPr>
            <p:cNvPr id="6" name="Straight Connector 5">
              <a:extLst>
                <a:ext uri="{FF2B5EF4-FFF2-40B4-BE49-F238E27FC236}">
                  <a16:creationId xmlns:a16="http://schemas.microsoft.com/office/drawing/2014/main" id="{287172FC-42D5-CC46-D928-80D733616D33}"/>
                </a:ext>
              </a:extLst>
            </p:cNvPr>
            <p:cNvCxnSpPr/>
            <p:nvPr/>
          </p:nvCxnSpPr>
          <p:spPr>
            <a:xfrm>
              <a:off x="366079" y="825089"/>
              <a:ext cx="1090568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2F4787-2636-FEC8-1374-70A590D9CEC1}"/>
                </a:ext>
              </a:extLst>
            </p:cNvPr>
            <p:cNvSpPr txBox="1"/>
            <p:nvPr/>
          </p:nvSpPr>
          <p:spPr>
            <a:xfrm>
              <a:off x="375812" y="835785"/>
              <a:ext cx="10905689" cy="321050"/>
            </a:xfrm>
            <a:prstGeom prst="rect">
              <a:avLst/>
            </a:prstGeom>
            <a:noFill/>
          </p:spPr>
          <p:txBody>
            <a:bodyPr wrap="square">
              <a:spAutoFit/>
            </a:bodyPr>
            <a:lstStyle/>
            <a:p>
              <a:pPr>
                <a:lnSpc>
                  <a:spcPct val="115000"/>
                </a:lnSpc>
                <a:spcBef>
                  <a:spcPts val="0"/>
                </a:spcBef>
              </a:pPr>
              <a:r>
                <a:rPr lang="en-US" sz="1400" dirty="0">
                  <a:latin typeface="Amasis MT Pro Medium" panose="02040604050005020304" pitchFamily="18" charset="0"/>
                  <a:ea typeface="Arial" panose="020B0604020202020204" pitchFamily="34" charset="0"/>
                </a:rPr>
                <a:t>Exemptions granted by an ESD are </a:t>
              </a:r>
              <a:r>
                <a:rPr lang="en-US" sz="1400" i="1" dirty="0">
                  <a:latin typeface="Amasis MT Pro Medium" panose="02040604050005020304" pitchFamily="18" charset="0"/>
                  <a:ea typeface="Arial" panose="020B0604020202020204" pitchFamily="34" charset="0"/>
                </a:rPr>
                <a:t>in addition to </a:t>
              </a:r>
              <a:r>
                <a:rPr lang="en-US" sz="1400" dirty="0">
                  <a:latin typeface="Amasis MT Pro Medium" panose="02040604050005020304" pitchFamily="18" charset="0"/>
                  <a:ea typeface="Arial" panose="020B0604020202020204" pitchFamily="34" charset="0"/>
                </a:rPr>
                <a:t>State and County exemptions, including Veteran Disability &amp; Agriculture Exemptions</a:t>
              </a:r>
            </a:p>
          </p:txBody>
        </p:sp>
        <p:cxnSp>
          <p:nvCxnSpPr>
            <p:cNvPr id="15" name="Straight Connector 14">
              <a:extLst>
                <a:ext uri="{FF2B5EF4-FFF2-40B4-BE49-F238E27FC236}">
                  <a16:creationId xmlns:a16="http://schemas.microsoft.com/office/drawing/2014/main" id="{BCDD0B51-25CA-0511-4B2B-A29256676854}"/>
                </a:ext>
              </a:extLst>
            </p:cNvPr>
            <p:cNvCxnSpPr/>
            <p:nvPr/>
          </p:nvCxnSpPr>
          <p:spPr>
            <a:xfrm>
              <a:off x="366079" y="1171983"/>
              <a:ext cx="10905688"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1AA6DA5C-4701-D402-2EF8-6798DED2AEB2}"/>
              </a:ext>
            </a:extLst>
          </p:cNvPr>
          <p:cNvCxnSpPr/>
          <p:nvPr/>
        </p:nvCxnSpPr>
        <p:spPr>
          <a:xfrm>
            <a:off x="362164" y="3429000"/>
            <a:ext cx="10905688"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A1C8049-11D9-9708-03BB-F18A4F91F134}"/>
              </a:ext>
            </a:extLst>
          </p:cNvPr>
          <p:cNvSpPr txBox="1"/>
          <p:nvPr/>
        </p:nvSpPr>
        <p:spPr>
          <a:xfrm>
            <a:off x="224177" y="3449811"/>
            <a:ext cx="11240790" cy="646331"/>
          </a:xfrm>
          <a:prstGeom prst="rect">
            <a:avLst/>
          </a:prstGeom>
          <a:noFill/>
        </p:spPr>
        <p:txBody>
          <a:bodyPr wrap="square" rtlCol="0">
            <a:spAutoFit/>
          </a:bodyPr>
          <a:lstStyle/>
          <a:p>
            <a:pPr marL="227013" lvl="1" indent="-227013">
              <a:buFont typeface="Arial" panose="020B0604020202020204" pitchFamily="34" charset="0"/>
              <a:buChar char="•"/>
            </a:pPr>
            <a:r>
              <a:rPr lang="en-US" dirty="0">
                <a:latin typeface="Amasis MT Pro Medium" panose="02040604050005020304" pitchFamily="18" charset="0"/>
              </a:rPr>
              <a:t> 			    An ESD may offer a </a:t>
            </a:r>
            <a:r>
              <a:rPr lang="en-US" b="1" dirty="0">
                <a:latin typeface="Amasis MT Pro Medium" panose="02040604050005020304" pitchFamily="18" charset="0"/>
              </a:rPr>
              <a:t>maximum 20%</a:t>
            </a:r>
            <a:r>
              <a:rPr lang="en-US" dirty="0">
                <a:latin typeface="Amasis MT Pro Medium" panose="02040604050005020304" pitchFamily="18" charset="0"/>
              </a:rPr>
              <a:t> exemption on taxable home values for Homesteaders, which may </a:t>
            </a:r>
            <a:r>
              <a:rPr lang="en-US" i="1" dirty="0">
                <a:latin typeface="Amasis MT Pro Medium" panose="02040604050005020304" pitchFamily="18" charset="0"/>
              </a:rPr>
              <a:t>not </a:t>
            </a:r>
            <a:r>
              <a:rPr lang="en-US" dirty="0">
                <a:latin typeface="Amasis MT Pro Medium" panose="02040604050005020304" pitchFamily="18" charset="0"/>
              </a:rPr>
              <a:t>be claimed on </a:t>
            </a:r>
            <a:r>
              <a:rPr lang="en-US" u="sng" dirty="0">
                <a:latin typeface="Amasis MT Pro Medium" panose="02040604050005020304" pitchFamily="18" charset="0"/>
              </a:rPr>
              <a:t>parts</a:t>
            </a:r>
            <a:r>
              <a:rPr lang="en-US" dirty="0">
                <a:latin typeface="Amasis MT Pro Medium" panose="02040604050005020304" pitchFamily="18" charset="0"/>
              </a:rPr>
              <a:t> of property already subject to agricultural exemptions</a:t>
            </a:r>
          </a:p>
        </p:txBody>
      </p:sp>
      <p:sp>
        <p:nvSpPr>
          <p:cNvPr id="2" name="TextBox 1">
            <a:extLst>
              <a:ext uri="{FF2B5EF4-FFF2-40B4-BE49-F238E27FC236}">
                <a16:creationId xmlns:a16="http://schemas.microsoft.com/office/drawing/2014/main" id="{267F3276-F080-5F1C-855C-C6106802F329}"/>
              </a:ext>
            </a:extLst>
          </p:cNvPr>
          <p:cNvSpPr txBox="1"/>
          <p:nvPr/>
        </p:nvSpPr>
        <p:spPr>
          <a:xfrm>
            <a:off x="224177" y="4180624"/>
            <a:ext cx="11357402"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masis MT Pro Medium" panose="02040604050005020304" pitchFamily="18" charset="0"/>
              </a:rPr>
              <a:t>  			– An ESD may offer tax exemptions based on an individual’s disability status, which may be combined with homestead exemptions for the same individual, but may </a:t>
            </a:r>
            <a:r>
              <a:rPr lang="en-US" i="1" dirty="0">
                <a:latin typeface="Amasis MT Pro Medium" panose="02040604050005020304" pitchFamily="18" charset="0"/>
              </a:rPr>
              <a:t>not </a:t>
            </a:r>
            <a:r>
              <a:rPr lang="en-US" dirty="0">
                <a:latin typeface="Amasis MT Pro Medium" panose="02040604050005020304" pitchFamily="18" charset="0"/>
              </a:rPr>
              <a:t>be combined with Age status</a:t>
            </a:r>
          </a:p>
        </p:txBody>
      </p:sp>
      <p:sp>
        <p:nvSpPr>
          <p:cNvPr id="3" name="TextBox 2">
            <a:extLst>
              <a:ext uri="{FF2B5EF4-FFF2-40B4-BE49-F238E27FC236}">
                <a16:creationId xmlns:a16="http://schemas.microsoft.com/office/drawing/2014/main" id="{3FE055CE-740A-9EFD-A2B2-4A5535869B67}"/>
              </a:ext>
            </a:extLst>
          </p:cNvPr>
          <p:cNvSpPr txBox="1"/>
          <p:nvPr/>
        </p:nvSpPr>
        <p:spPr>
          <a:xfrm>
            <a:off x="237980" y="4855011"/>
            <a:ext cx="11329796"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masis MT Pro Medium" panose="02040604050005020304" pitchFamily="18" charset="0"/>
              </a:rPr>
              <a:t>  				- An ESD may offer tax exemptions for individuals over the age of 65, which may be combined with homestead exemptions for the same individual, but may </a:t>
            </a:r>
            <a:r>
              <a:rPr lang="en-US" i="1" dirty="0">
                <a:latin typeface="Amasis MT Pro Medium" panose="02040604050005020304" pitchFamily="18" charset="0"/>
              </a:rPr>
              <a:t>not </a:t>
            </a:r>
            <a:r>
              <a:rPr lang="en-US" dirty="0">
                <a:latin typeface="Amasis MT Pro Medium" panose="02040604050005020304" pitchFamily="18" charset="0"/>
              </a:rPr>
              <a:t>be combined with Disability</a:t>
            </a:r>
            <a:endParaRPr lang="en-US" b="1" u="sng" dirty="0">
              <a:latin typeface="Amasis MT Pro Medium" panose="02040604050005020304" pitchFamily="18" charset="0"/>
            </a:endParaRPr>
          </a:p>
        </p:txBody>
      </p:sp>
      <p:cxnSp>
        <p:nvCxnSpPr>
          <p:cNvPr id="7" name="Straight Connector 6">
            <a:extLst>
              <a:ext uri="{FF2B5EF4-FFF2-40B4-BE49-F238E27FC236}">
                <a16:creationId xmlns:a16="http://schemas.microsoft.com/office/drawing/2014/main" id="{EC380A97-89A9-21A7-14BD-81559803608F}"/>
              </a:ext>
            </a:extLst>
          </p:cNvPr>
          <p:cNvCxnSpPr/>
          <p:nvPr/>
        </p:nvCxnSpPr>
        <p:spPr>
          <a:xfrm>
            <a:off x="362164" y="4174185"/>
            <a:ext cx="109056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D469AD3-12E3-3C52-9F42-7B58C05F9277}"/>
              </a:ext>
            </a:extLst>
          </p:cNvPr>
          <p:cNvCxnSpPr/>
          <p:nvPr/>
        </p:nvCxnSpPr>
        <p:spPr>
          <a:xfrm>
            <a:off x="362164" y="4836150"/>
            <a:ext cx="1090568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FA3047D-DDD8-7716-6DFB-EE02622CB6EF}"/>
              </a:ext>
            </a:extLst>
          </p:cNvPr>
          <p:cNvSpPr txBox="1"/>
          <p:nvPr/>
        </p:nvSpPr>
        <p:spPr>
          <a:xfrm>
            <a:off x="480335" y="5657879"/>
            <a:ext cx="10845085" cy="646331"/>
          </a:xfrm>
          <a:prstGeom prst="rect">
            <a:avLst/>
          </a:prstGeom>
          <a:noFill/>
        </p:spPr>
        <p:txBody>
          <a:bodyPr wrap="none" rtlCol="0">
            <a:spAutoFit/>
          </a:bodyPr>
          <a:lstStyle/>
          <a:p>
            <a:r>
              <a:rPr lang="en-US" dirty="0">
                <a:solidFill>
                  <a:schemeClr val="accent1">
                    <a:lumMod val="20000"/>
                    <a:lumOff val="80000"/>
                  </a:schemeClr>
                </a:solidFill>
                <a:latin typeface="Amasis MT Pro Light" panose="02040304050005020304" pitchFamily="18" charset="0"/>
              </a:rPr>
              <a:t>Exemption Rates are set on an annual basis and often vary based on changing property valuations assessed by the</a:t>
            </a:r>
          </a:p>
          <a:p>
            <a:pPr algn="ctr"/>
            <a:r>
              <a:rPr lang="en-US" dirty="0">
                <a:solidFill>
                  <a:schemeClr val="accent1">
                    <a:lumMod val="20000"/>
                    <a:lumOff val="80000"/>
                  </a:schemeClr>
                </a:solidFill>
                <a:latin typeface="Amasis MT Pro Light" panose="02040304050005020304" pitchFamily="18" charset="0"/>
              </a:rPr>
              <a:t>County Appraisal District and Tax Assessor. </a:t>
            </a:r>
          </a:p>
        </p:txBody>
      </p:sp>
      <p:sp>
        <p:nvSpPr>
          <p:cNvPr id="10" name="TextBox 9">
            <a:extLst>
              <a:ext uri="{FF2B5EF4-FFF2-40B4-BE49-F238E27FC236}">
                <a16:creationId xmlns:a16="http://schemas.microsoft.com/office/drawing/2014/main" id="{B3ADB0D7-25FF-9AB1-55CC-B0D07D18BB03}"/>
              </a:ext>
            </a:extLst>
          </p:cNvPr>
          <p:cNvSpPr txBox="1"/>
          <p:nvPr/>
        </p:nvSpPr>
        <p:spPr>
          <a:xfrm>
            <a:off x="362164" y="1336598"/>
            <a:ext cx="2217210" cy="369332"/>
          </a:xfrm>
          <a:prstGeom prst="rect">
            <a:avLst/>
          </a:prstGeom>
          <a:noFill/>
        </p:spPr>
        <p:txBody>
          <a:bodyPr wrap="none" rtlCol="0">
            <a:spAutoFit/>
          </a:bodyPr>
          <a:lstStyle/>
          <a:p>
            <a:r>
              <a:rPr lang="en-US" sz="1800" b="1" u="sng" dirty="0">
                <a:latin typeface="Amasis MT Pro Medium" panose="02040604050005020304" pitchFamily="18" charset="0"/>
                <a:ea typeface="Arial" panose="020B0604020202020204" pitchFamily="34" charset="0"/>
              </a:rPr>
              <a:t>Agriculture Exempt</a:t>
            </a:r>
            <a:endParaRPr lang="en-US" dirty="0"/>
          </a:p>
        </p:txBody>
      </p:sp>
      <p:sp>
        <p:nvSpPr>
          <p:cNvPr id="19" name="TextBox 18">
            <a:extLst>
              <a:ext uri="{FF2B5EF4-FFF2-40B4-BE49-F238E27FC236}">
                <a16:creationId xmlns:a16="http://schemas.microsoft.com/office/drawing/2014/main" id="{B2351810-8F3B-BCC6-674F-9F1319A1A43C}"/>
              </a:ext>
            </a:extLst>
          </p:cNvPr>
          <p:cNvSpPr txBox="1"/>
          <p:nvPr/>
        </p:nvSpPr>
        <p:spPr>
          <a:xfrm>
            <a:off x="480335" y="3448631"/>
            <a:ext cx="1513556" cy="369332"/>
          </a:xfrm>
          <a:prstGeom prst="rect">
            <a:avLst/>
          </a:prstGeom>
          <a:noFill/>
        </p:spPr>
        <p:txBody>
          <a:bodyPr wrap="none" rtlCol="0">
            <a:spAutoFit/>
          </a:bodyPr>
          <a:lstStyle/>
          <a:p>
            <a:r>
              <a:rPr lang="en-US" b="1" u="sng" dirty="0">
                <a:latin typeface="Amasis MT Pro Medium" panose="02040604050005020304" pitchFamily="18" charset="0"/>
              </a:rPr>
              <a:t>Homestead </a:t>
            </a:r>
            <a:r>
              <a:rPr lang="en-US" dirty="0">
                <a:latin typeface="Amasis MT Pro Medium" panose="02040604050005020304" pitchFamily="18" charset="0"/>
              </a:rPr>
              <a:t>-</a:t>
            </a:r>
            <a:endParaRPr lang="en-US" dirty="0"/>
          </a:p>
        </p:txBody>
      </p:sp>
      <p:sp>
        <p:nvSpPr>
          <p:cNvPr id="20" name="TextBox 19">
            <a:extLst>
              <a:ext uri="{FF2B5EF4-FFF2-40B4-BE49-F238E27FC236}">
                <a16:creationId xmlns:a16="http://schemas.microsoft.com/office/drawing/2014/main" id="{89C87264-65DC-C4B2-AB5D-6DB3CB940B74}"/>
              </a:ext>
            </a:extLst>
          </p:cNvPr>
          <p:cNvSpPr txBox="1"/>
          <p:nvPr/>
        </p:nvSpPr>
        <p:spPr>
          <a:xfrm>
            <a:off x="472666" y="4171429"/>
            <a:ext cx="1184940" cy="369332"/>
          </a:xfrm>
          <a:prstGeom prst="rect">
            <a:avLst/>
          </a:prstGeom>
          <a:noFill/>
        </p:spPr>
        <p:txBody>
          <a:bodyPr wrap="none" rtlCol="0">
            <a:spAutoFit/>
          </a:bodyPr>
          <a:lstStyle/>
          <a:p>
            <a:r>
              <a:rPr lang="en-US" b="1" u="sng" dirty="0">
                <a:latin typeface="Amasis MT Pro Medium" panose="02040604050005020304" pitchFamily="18" charset="0"/>
              </a:rPr>
              <a:t>Disability</a:t>
            </a:r>
            <a:endParaRPr lang="en-US" dirty="0"/>
          </a:p>
        </p:txBody>
      </p:sp>
      <p:sp>
        <p:nvSpPr>
          <p:cNvPr id="21" name="TextBox 20">
            <a:extLst>
              <a:ext uri="{FF2B5EF4-FFF2-40B4-BE49-F238E27FC236}">
                <a16:creationId xmlns:a16="http://schemas.microsoft.com/office/drawing/2014/main" id="{53D50C1D-5F48-813B-BED7-5A23BD0DE810}"/>
              </a:ext>
            </a:extLst>
          </p:cNvPr>
          <p:cNvSpPr txBox="1"/>
          <p:nvPr/>
        </p:nvSpPr>
        <p:spPr>
          <a:xfrm>
            <a:off x="480335" y="4850564"/>
            <a:ext cx="1627369" cy="369332"/>
          </a:xfrm>
          <a:prstGeom prst="rect">
            <a:avLst/>
          </a:prstGeom>
          <a:noFill/>
        </p:spPr>
        <p:txBody>
          <a:bodyPr wrap="none" rtlCol="0">
            <a:spAutoFit/>
          </a:bodyPr>
          <a:lstStyle/>
          <a:p>
            <a:r>
              <a:rPr lang="en-US" b="1" u="sng" dirty="0">
                <a:latin typeface="Amasis MT Pro Medium" panose="02040604050005020304" pitchFamily="18" charset="0"/>
              </a:rPr>
              <a:t>Age (Over 65)</a:t>
            </a:r>
            <a:endParaRPr lang="en-US" dirty="0"/>
          </a:p>
        </p:txBody>
      </p:sp>
    </p:spTree>
    <p:extLst>
      <p:ext uri="{BB962C8B-B14F-4D97-AF65-F5344CB8AC3E}">
        <p14:creationId xmlns:p14="http://schemas.microsoft.com/office/powerpoint/2010/main" val="415865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250"/>
                                        <p:tgtEl>
                                          <p:spTgt spid="22"/>
                                        </p:tgtEl>
                                      </p:cBhvr>
                                    </p:animEffect>
                                    <p:anim calcmode="lin" valueType="num">
                                      <p:cBhvr>
                                        <p:cTn id="17" dur="1250" fill="hold"/>
                                        <p:tgtEl>
                                          <p:spTgt spid="22"/>
                                        </p:tgtEl>
                                        <p:attrNameLst>
                                          <p:attrName>ppt_x</p:attrName>
                                        </p:attrNameLst>
                                      </p:cBhvr>
                                      <p:tavLst>
                                        <p:tav tm="0">
                                          <p:val>
                                            <p:strVal val="#ppt_x"/>
                                          </p:val>
                                        </p:tav>
                                        <p:tav tm="100000">
                                          <p:val>
                                            <p:strVal val="#ppt_x"/>
                                          </p:val>
                                        </p:tav>
                                      </p:tavLst>
                                    </p:anim>
                                    <p:anim calcmode="lin" valueType="num">
                                      <p:cBhvr>
                                        <p:cTn id="18" dur="1250" fill="hold"/>
                                        <p:tgtEl>
                                          <p:spTgt spid="22"/>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ppt_x"/>
                                          </p:val>
                                        </p:tav>
                                        <p:tav tm="100000">
                                          <p:val>
                                            <p:strVal val="#ppt_x"/>
                                          </p:val>
                                        </p:tav>
                                      </p:tavLst>
                                    </p:anim>
                                    <p:anim calcmode="lin" valueType="num">
                                      <p:cBhvr additive="base">
                                        <p:cTn id="23" dur="10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3250"/>
                            </p:stCondLst>
                            <p:childTnLst>
                              <p:par>
                                <p:cTn id="25" presetID="2" presetClass="entr" presetSubtype="4"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1000" fill="hold"/>
                                        <p:tgtEl>
                                          <p:spTgt spid="19"/>
                                        </p:tgtEl>
                                        <p:attrNameLst>
                                          <p:attrName>ppt_x</p:attrName>
                                        </p:attrNameLst>
                                      </p:cBhvr>
                                      <p:tavLst>
                                        <p:tav tm="0">
                                          <p:val>
                                            <p:strVal val="#ppt_x"/>
                                          </p:val>
                                        </p:tav>
                                        <p:tav tm="100000">
                                          <p:val>
                                            <p:strVal val="#ppt_x"/>
                                          </p:val>
                                        </p:tav>
                                      </p:tavLst>
                                    </p:anim>
                                    <p:anim calcmode="lin" valueType="num">
                                      <p:cBhvr additive="base">
                                        <p:cTn id="28" dur="1000" fill="hold"/>
                                        <p:tgtEl>
                                          <p:spTgt spid="19"/>
                                        </p:tgtEl>
                                        <p:attrNameLst>
                                          <p:attrName>ppt_y</p:attrName>
                                        </p:attrNameLst>
                                      </p:cBhvr>
                                      <p:tavLst>
                                        <p:tav tm="0">
                                          <p:val>
                                            <p:strVal val="1+#ppt_h/2"/>
                                          </p:val>
                                        </p:tav>
                                        <p:tav tm="100000">
                                          <p:val>
                                            <p:strVal val="#ppt_y"/>
                                          </p:val>
                                        </p:tav>
                                      </p:tavLst>
                                    </p:anim>
                                  </p:childTnLst>
                                </p:cTn>
                              </p:par>
                            </p:childTnLst>
                          </p:cTn>
                        </p:par>
                        <p:par>
                          <p:cTn id="29" fill="hold">
                            <p:stCondLst>
                              <p:cond delay="4250"/>
                            </p:stCondLst>
                            <p:childTnLst>
                              <p:par>
                                <p:cTn id="30" presetID="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1250" fill="hold"/>
                                        <p:tgtEl>
                                          <p:spTgt spid="20"/>
                                        </p:tgtEl>
                                        <p:attrNameLst>
                                          <p:attrName>ppt_x</p:attrName>
                                        </p:attrNameLst>
                                      </p:cBhvr>
                                      <p:tavLst>
                                        <p:tav tm="0">
                                          <p:val>
                                            <p:strVal val="#ppt_x"/>
                                          </p:val>
                                        </p:tav>
                                        <p:tav tm="100000">
                                          <p:val>
                                            <p:strVal val="#ppt_x"/>
                                          </p:val>
                                        </p:tav>
                                      </p:tavLst>
                                    </p:anim>
                                    <p:anim calcmode="lin" valueType="num">
                                      <p:cBhvr additive="base">
                                        <p:cTn id="33" dur="1250" fill="hold"/>
                                        <p:tgtEl>
                                          <p:spTgt spid="20"/>
                                        </p:tgtEl>
                                        <p:attrNameLst>
                                          <p:attrName>ppt_y</p:attrName>
                                        </p:attrNameLst>
                                      </p:cBhvr>
                                      <p:tavLst>
                                        <p:tav tm="0">
                                          <p:val>
                                            <p:strVal val="1+#ppt_h/2"/>
                                          </p:val>
                                        </p:tav>
                                        <p:tav tm="100000">
                                          <p:val>
                                            <p:strVal val="#ppt_y"/>
                                          </p:val>
                                        </p:tav>
                                      </p:tavLst>
                                    </p:anim>
                                  </p:childTnLst>
                                </p:cTn>
                              </p:par>
                            </p:childTnLst>
                          </p:cTn>
                        </p:par>
                        <p:par>
                          <p:cTn id="34" fill="hold">
                            <p:stCondLst>
                              <p:cond delay="5500"/>
                            </p:stCondLst>
                            <p:childTnLst>
                              <p:par>
                                <p:cTn id="35" presetID="2" presetClass="entr" presetSubtype="4"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1500" fill="hold"/>
                                        <p:tgtEl>
                                          <p:spTgt spid="21"/>
                                        </p:tgtEl>
                                        <p:attrNameLst>
                                          <p:attrName>ppt_x</p:attrName>
                                        </p:attrNameLst>
                                      </p:cBhvr>
                                      <p:tavLst>
                                        <p:tav tm="0">
                                          <p:val>
                                            <p:strVal val="#ppt_x"/>
                                          </p:val>
                                        </p:tav>
                                        <p:tav tm="100000">
                                          <p:val>
                                            <p:strVal val="#ppt_x"/>
                                          </p:val>
                                        </p:tav>
                                      </p:tavLst>
                                    </p:anim>
                                    <p:anim calcmode="lin" valueType="num">
                                      <p:cBhvr additive="base">
                                        <p:cTn id="38" dur="1500" fill="hold"/>
                                        <p:tgtEl>
                                          <p:spTgt spid="21"/>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2" presetClass="entr" presetSubtype="4"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10"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89B8-9362-8D52-8BB6-2946D0097EE5}"/>
              </a:ext>
            </a:extLst>
          </p:cNvPr>
          <p:cNvSpPr>
            <a:spLocks noGrp="1"/>
          </p:cNvSpPr>
          <p:nvPr>
            <p:ph type="title"/>
          </p:nvPr>
        </p:nvSpPr>
        <p:spPr>
          <a:xfrm>
            <a:off x="810001" y="89345"/>
            <a:ext cx="10571998" cy="970450"/>
          </a:xfrm>
        </p:spPr>
        <p:txBody>
          <a:bodyPr>
            <a:normAutofit fontScale="90000"/>
          </a:bodyPr>
          <a:lstStyle/>
          <a:p>
            <a:pPr algn="ctr"/>
            <a:r>
              <a:rPr lang="en-US" dirty="0"/>
              <a:t>what’s the point? Where’s my </a:t>
            </a:r>
            <a:r>
              <a:rPr lang="en-US" u="sng" dirty="0"/>
              <a:t>benefit</a:t>
            </a:r>
            <a:r>
              <a:rPr lang="en-US" dirty="0"/>
              <a:t>?</a:t>
            </a:r>
          </a:p>
        </p:txBody>
      </p:sp>
      <p:cxnSp>
        <p:nvCxnSpPr>
          <p:cNvPr id="5" name="Straight Connector 4">
            <a:extLst>
              <a:ext uri="{FF2B5EF4-FFF2-40B4-BE49-F238E27FC236}">
                <a16:creationId xmlns:a16="http://schemas.microsoft.com/office/drawing/2014/main" id="{60D84741-FB3B-5607-004C-4CE9DA7B7741}"/>
              </a:ext>
            </a:extLst>
          </p:cNvPr>
          <p:cNvCxnSpPr/>
          <p:nvPr/>
        </p:nvCxnSpPr>
        <p:spPr>
          <a:xfrm>
            <a:off x="368300" y="1172160"/>
            <a:ext cx="11125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FA82A58-A4E6-C031-FDE4-80A7CF57F50C}"/>
              </a:ext>
            </a:extLst>
          </p:cNvPr>
          <p:cNvSpPr txBox="1"/>
          <p:nvPr/>
        </p:nvSpPr>
        <p:spPr>
          <a:xfrm>
            <a:off x="2905285" y="802828"/>
            <a:ext cx="6051230" cy="369332"/>
          </a:xfrm>
          <a:prstGeom prst="rect">
            <a:avLst/>
          </a:prstGeom>
          <a:noFill/>
        </p:spPr>
        <p:txBody>
          <a:bodyPr wrap="square">
            <a:spAutoFit/>
          </a:bodyPr>
          <a:lstStyle/>
          <a:p>
            <a:r>
              <a:rPr lang="en-US" dirty="0">
                <a:solidFill>
                  <a:schemeClr val="tx1">
                    <a:lumMod val="65000"/>
                    <a:lumOff val="35000"/>
                  </a:schemeClr>
                </a:solidFill>
                <a:latin typeface="Amasis MT Pro Light" panose="02040304050005020304" pitchFamily="18" charset="0"/>
              </a:rPr>
              <a:t>First responders save lives, but they need equipment to do that. </a:t>
            </a:r>
          </a:p>
        </p:txBody>
      </p:sp>
      <p:sp>
        <p:nvSpPr>
          <p:cNvPr id="10" name="Text Placeholder 3">
            <a:extLst>
              <a:ext uri="{FF2B5EF4-FFF2-40B4-BE49-F238E27FC236}">
                <a16:creationId xmlns:a16="http://schemas.microsoft.com/office/drawing/2014/main" id="{D3B44FF7-3FAD-63D4-3CD5-CC318F084613}"/>
              </a:ext>
            </a:extLst>
          </p:cNvPr>
          <p:cNvSpPr txBox="1">
            <a:spLocks/>
          </p:cNvSpPr>
          <p:nvPr/>
        </p:nvSpPr>
        <p:spPr>
          <a:xfrm>
            <a:off x="116339" y="1292475"/>
            <a:ext cx="11629122" cy="4393365"/>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342900" indent="-342900">
              <a:lnSpc>
                <a:spcPct val="115000"/>
              </a:lnSpc>
              <a:spcBef>
                <a:spcPts val="0"/>
              </a:spcBef>
              <a:buFont typeface="Arial" panose="020B0604020202020204" pitchFamily="34" charset="0"/>
              <a:buChar char="●"/>
            </a:pPr>
            <a:r>
              <a:rPr lang="en-US" sz="1600" cap="none" dirty="0">
                <a:latin typeface="Amasis MT Pro Medium" panose="02040604050005020304" pitchFamily="18" charset="0"/>
                <a:ea typeface="Arial" panose="020B0604020202020204" pitchFamily="34" charset="0"/>
              </a:rPr>
              <a:t>Provide </a:t>
            </a:r>
            <a:r>
              <a:rPr lang="en-US" sz="1600" u="sng" cap="none" dirty="0">
                <a:latin typeface="Amasis MT Pro Medium" panose="02040604050005020304" pitchFamily="18" charset="0"/>
                <a:ea typeface="Arial" panose="020B0604020202020204" pitchFamily="34" charset="0"/>
              </a:rPr>
              <a:t>FUNDING</a:t>
            </a:r>
            <a:r>
              <a:rPr lang="en-US" sz="1600" cap="none" dirty="0">
                <a:latin typeface="Amasis MT Pro Medium" panose="02040604050005020304" pitchFamily="18" charset="0"/>
                <a:ea typeface="Arial" panose="020B0604020202020204" pitchFamily="34" charset="0"/>
              </a:rPr>
              <a:t> to repair, update, or replace aging apparatuses </a:t>
            </a:r>
          </a:p>
          <a:p>
            <a:pPr marL="800100" lvl="1" indent="-342900">
              <a:lnSpc>
                <a:spcPct val="115000"/>
              </a:lnSpc>
              <a:spcBef>
                <a:spcPts val="0"/>
              </a:spcBef>
              <a:buFont typeface="Arial" panose="020B0604020202020204" pitchFamily="34" charset="0"/>
              <a:buChar char="●"/>
            </a:pPr>
            <a:r>
              <a:rPr lang="en-US" sz="1400" cap="none" dirty="0">
                <a:latin typeface="Amasis MT Pro Medium" panose="02040604050005020304" pitchFamily="18" charset="0"/>
                <a:ea typeface="Arial" panose="020B0604020202020204" pitchFamily="34" charset="0"/>
              </a:rPr>
              <a:t>Repairs are $$$! just replacing pump on booster truck– average cost is between $7-$12k</a:t>
            </a:r>
          </a:p>
          <a:p>
            <a:pPr marL="800100" lvl="1" indent="-342900">
              <a:lnSpc>
                <a:spcPct val="115000"/>
              </a:lnSpc>
              <a:spcBef>
                <a:spcPts val="0"/>
              </a:spcBef>
              <a:buFont typeface="Arial" panose="020B0604020202020204" pitchFamily="34" charset="0"/>
              <a:buChar char="●"/>
            </a:pPr>
            <a:r>
              <a:rPr lang="en-US" sz="1400" cap="none" dirty="0">
                <a:latin typeface="Amasis MT Pro Medium" panose="02040604050005020304" pitchFamily="18" charset="0"/>
                <a:ea typeface="Arial" panose="020B0604020202020204" pitchFamily="34" charset="0"/>
              </a:rPr>
              <a:t>Current trucks hold little to no resale value, and are expensive to replace</a:t>
            </a:r>
          </a:p>
          <a:p>
            <a:pPr marL="457200" lvl="1" indent="0">
              <a:lnSpc>
                <a:spcPct val="115000"/>
              </a:lnSpc>
              <a:spcBef>
                <a:spcPts val="0"/>
              </a:spcBef>
              <a:buFont typeface="Arial" panose="020B0604020202020204" pitchFamily="34" charset="0"/>
              <a:buNone/>
            </a:pPr>
            <a:endParaRPr lang="en-US" sz="1400" dirty="0">
              <a:latin typeface="Amasis MT Pro Medium" panose="02040604050005020304" pitchFamily="18"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600" cap="none" dirty="0">
                <a:latin typeface="Amasis MT Pro Medium" panose="02040604050005020304" pitchFamily="18" charset="0"/>
                <a:ea typeface="Arial" panose="020B0604020202020204" pitchFamily="34" charset="0"/>
              </a:rPr>
              <a:t>Allow for </a:t>
            </a:r>
            <a:r>
              <a:rPr lang="en-US" sz="1600" u="sng" cap="none" dirty="0">
                <a:latin typeface="Amasis MT Pro Medium" panose="02040604050005020304" pitchFamily="18" charset="0"/>
                <a:ea typeface="Arial" panose="020B0604020202020204" pitchFamily="34" charset="0"/>
              </a:rPr>
              <a:t>ECONOMIC </a:t>
            </a:r>
            <a:r>
              <a:rPr lang="en-US" sz="1600" cap="none" dirty="0">
                <a:latin typeface="Amasis MT Pro Medium" panose="02040604050005020304" pitchFamily="18" charset="0"/>
                <a:ea typeface="Arial" panose="020B0604020202020204" pitchFamily="34" charset="0"/>
              </a:rPr>
              <a:t>replacement of apparatuses on a scheduled basis, reducing unexpected needs</a:t>
            </a:r>
          </a:p>
          <a:p>
            <a:pPr marL="800100" lvl="1" indent="-342900">
              <a:lnSpc>
                <a:spcPct val="115000"/>
              </a:lnSpc>
              <a:spcBef>
                <a:spcPts val="0"/>
              </a:spcBef>
              <a:buFont typeface="Arial" panose="020B0604020202020204" pitchFamily="34" charset="0"/>
              <a:buChar char="●"/>
            </a:pPr>
            <a:r>
              <a:rPr lang="en-US" sz="1200" cap="none" dirty="0">
                <a:latin typeface="Amasis MT Pro Medium" panose="02040604050005020304" pitchFamily="18" charset="0"/>
                <a:ea typeface="Arial" panose="020B0604020202020204" pitchFamily="34" charset="0"/>
              </a:rPr>
              <a:t>ISO and NFPA suggest front line apparatuses be replaced after 15 years</a:t>
            </a:r>
          </a:p>
          <a:p>
            <a:pPr marL="457200" lvl="1" indent="0">
              <a:lnSpc>
                <a:spcPct val="115000"/>
              </a:lnSpc>
              <a:spcBef>
                <a:spcPts val="0"/>
              </a:spcBef>
              <a:buFont typeface="Arial" panose="020B0604020202020204" pitchFamily="34" charset="0"/>
              <a:buNone/>
            </a:pPr>
            <a:endParaRPr lang="en-US" sz="1200" dirty="0">
              <a:latin typeface="Amasis MT Pro Medium" panose="02040604050005020304" pitchFamily="18"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600" cap="none" dirty="0">
                <a:latin typeface="Amasis MT Pro Medium" panose="02040604050005020304" pitchFamily="18" charset="0"/>
                <a:ea typeface="Arial" panose="020B0604020202020204" pitchFamily="34" charset="0"/>
              </a:rPr>
              <a:t>Allows for standardizing equipment across all engines for better interoperability, set up &amp; function in emergencies</a:t>
            </a:r>
          </a:p>
          <a:p>
            <a:pPr marL="0" indent="0">
              <a:lnSpc>
                <a:spcPct val="115000"/>
              </a:lnSpc>
              <a:spcBef>
                <a:spcPts val="0"/>
              </a:spcBef>
              <a:buFont typeface="Arial" panose="020B0604020202020204" pitchFamily="34" charset="0"/>
              <a:buNone/>
            </a:pPr>
            <a:endParaRPr lang="en-US" sz="1600" dirty="0">
              <a:latin typeface="Amasis MT Pro Medium" panose="02040604050005020304" pitchFamily="18"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600" cap="none" dirty="0">
                <a:latin typeface="Amasis MT Pro Medium" panose="02040604050005020304" pitchFamily="18" charset="0"/>
                <a:ea typeface="Arial" panose="020B0604020202020204" pitchFamily="34" charset="0"/>
              </a:rPr>
              <a:t>Provide funding for land purchases &amp; building and remodeling fire stations to better serve the </a:t>
            </a:r>
            <a:r>
              <a:rPr lang="en-US" sz="1600" u="sng" cap="none" dirty="0">
                <a:latin typeface="Amasis MT Pro Medium" panose="02040604050005020304" pitchFamily="18" charset="0"/>
                <a:ea typeface="Arial" panose="020B0604020202020204" pitchFamily="34" charset="0"/>
              </a:rPr>
              <a:t>COMMUNITY</a:t>
            </a:r>
            <a:r>
              <a:rPr lang="en-US" sz="1600" cap="none" dirty="0">
                <a:latin typeface="Amasis MT Pro Medium" panose="02040604050005020304" pitchFamily="18" charset="0"/>
                <a:ea typeface="Arial" panose="020B0604020202020204" pitchFamily="34" charset="0"/>
              </a:rPr>
              <a:t>, and meet the needs of firefighters and staff</a:t>
            </a:r>
          </a:p>
          <a:p>
            <a:pPr marL="800100" lvl="1" indent="-342900">
              <a:lnSpc>
                <a:spcPct val="115000"/>
              </a:lnSpc>
              <a:spcBef>
                <a:spcPts val="0"/>
              </a:spcBef>
              <a:buFont typeface="Arial" panose="020B0604020202020204" pitchFamily="34" charset="0"/>
              <a:buChar char="●"/>
            </a:pPr>
            <a:r>
              <a:rPr lang="en-US" sz="1400" dirty="0">
                <a:latin typeface="Amasis MT Pro Medium" panose="02040604050005020304" pitchFamily="18" charset="0"/>
                <a:ea typeface="Arial" panose="020B0604020202020204" pitchFamily="34" charset="0"/>
              </a:rPr>
              <a:t>(</a:t>
            </a:r>
            <a:r>
              <a:rPr lang="en-US" sz="1400" cap="none" dirty="0">
                <a:latin typeface="Amasis MT Pro Medium" panose="02040604050005020304" pitchFamily="18" charset="0"/>
                <a:ea typeface="Arial" panose="020B0604020202020204" pitchFamily="34" charset="0"/>
              </a:rPr>
              <a:t>Sleeping quarters, showers, equipment storage, workout and meeting rooms, etc.)</a:t>
            </a:r>
            <a:endParaRPr lang="en-US" sz="1400" dirty="0">
              <a:latin typeface="Amasis MT Pro Medium" panose="02040604050005020304" pitchFamily="18" charset="0"/>
              <a:ea typeface="Arial" panose="020B0604020202020204" pitchFamily="34" charset="0"/>
            </a:endParaRPr>
          </a:p>
          <a:p>
            <a:pPr marL="800100" lvl="1" indent="-342900">
              <a:lnSpc>
                <a:spcPct val="115000"/>
              </a:lnSpc>
              <a:spcBef>
                <a:spcPts val="0"/>
              </a:spcBef>
              <a:buFont typeface="Arial" panose="020B0604020202020204" pitchFamily="34" charset="0"/>
              <a:buChar char="●"/>
            </a:pPr>
            <a:endParaRPr lang="en-US" sz="1400" dirty="0">
              <a:latin typeface="Amasis MT Pro Medium" panose="02040604050005020304" pitchFamily="18"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600" cap="none" dirty="0">
                <a:latin typeface="Amasis MT Pro Medium" panose="02040604050005020304" pitchFamily="18" charset="0"/>
                <a:ea typeface="Arial" panose="020B0604020202020204" pitchFamily="34" charset="0"/>
              </a:rPr>
              <a:t>Development of a volunteer retention program (paid per call) to recruit new volunteers &amp; members, as well as potentially gaining paid personnel to staff stations during the day when volunteer levels are low, further reducing response times in emergency situations</a:t>
            </a:r>
          </a:p>
        </p:txBody>
      </p:sp>
      <p:sp>
        <p:nvSpPr>
          <p:cNvPr id="4" name="TextBox 3">
            <a:extLst>
              <a:ext uri="{FF2B5EF4-FFF2-40B4-BE49-F238E27FC236}">
                <a16:creationId xmlns:a16="http://schemas.microsoft.com/office/drawing/2014/main" id="{F5484D1C-08DD-7594-6107-9489DB6E13B4}"/>
              </a:ext>
            </a:extLst>
          </p:cNvPr>
          <p:cNvSpPr txBox="1"/>
          <p:nvPr/>
        </p:nvSpPr>
        <p:spPr>
          <a:xfrm>
            <a:off x="1384067" y="5711979"/>
            <a:ext cx="9093666" cy="769441"/>
          </a:xfrm>
          <a:prstGeom prst="rect">
            <a:avLst/>
          </a:prstGeom>
          <a:noFill/>
        </p:spPr>
        <p:txBody>
          <a:bodyPr wrap="square" rtlCol="0">
            <a:spAutoFit/>
          </a:bodyPr>
          <a:lstStyle/>
          <a:p>
            <a:r>
              <a:rPr lang="en-US" sz="2000" dirty="0">
                <a:solidFill>
                  <a:schemeClr val="accent1">
                    <a:lumMod val="20000"/>
                    <a:lumOff val="80000"/>
                  </a:schemeClr>
                </a:solidFill>
                <a:latin typeface="Amasis MT Pro Light" panose="02040304050005020304" pitchFamily="18" charset="0"/>
              </a:rPr>
              <a:t>They’re there for </a:t>
            </a:r>
            <a:r>
              <a:rPr lang="en-US" sz="2000" b="1" u="sng" dirty="0">
                <a:solidFill>
                  <a:schemeClr val="accent1">
                    <a:lumMod val="20000"/>
                    <a:lumOff val="80000"/>
                  </a:schemeClr>
                </a:solidFill>
                <a:latin typeface="Amasis MT Pro Light" panose="02040304050005020304" pitchFamily="18" charset="0"/>
              </a:rPr>
              <a:t>you</a:t>
            </a:r>
            <a:r>
              <a:rPr lang="en-US" sz="2000" b="1" dirty="0">
                <a:solidFill>
                  <a:schemeClr val="accent1">
                    <a:lumMod val="20000"/>
                    <a:lumOff val="80000"/>
                  </a:schemeClr>
                </a:solidFill>
                <a:latin typeface="Amasis MT Pro Light" panose="02040304050005020304" pitchFamily="18" charset="0"/>
              </a:rPr>
              <a:t>.</a:t>
            </a:r>
            <a:r>
              <a:rPr lang="en-US" sz="2000" b="1" dirty="0"/>
              <a:t> </a:t>
            </a:r>
            <a:r>
              <a:rPr lang="en-US" sz="2000" dirty="0">
                <a:solidFill>
                  <a:schemeClr val="accent1">
                    <a:lumMod val="20000"/>
                    <a:lumOff val="80000"/>
                  </a:schemeClr>
                </a:solidFill>
                <a:latin typeface="Amasis MT Pro Light" panose="02040304050005020304" pitchFamily="18" charset="0"/>
              </a:rPr>
              <a:t>Who is there for </a:t>
            </a:r>
            <a:r>
              <a:rPr lang="en-US" sz="2000" i="1" u="sng" dirty="0">
                <a:solidFill>
                  <a:schemeClr val="accent1">
                    <a:lumMod val="20000"/>
                    <a:lumOff val="80000"/>
                  </a:schemeClr>
                </a:solidFill>
                <a:latin typeface="Amasis MT Pro Light" panose="02040304050005020304" pitchFamily="18" charset="0"/>
              </a:rPr>
              <a:t>them</a:t>
            </a:r>
            <a:r>
              <a:rPr lang="en-US" sz="2000" dirty="0">
                <a:solidFill>
                  <a:schemeClr val="accent1">
                    <a:lumMod val="20000"/>
                    <a:lumOff val="80000"/>
                  </a:schemeClr>
                </a:solidFill>
                <a:latin typeface="Amasis MT Pro Light" panose="02040304050005020304" pitchFamily="18" charset="0"/>
              </a:rPr>
              <a:t>? Help Emergency Responders Help</a:t>
            </a:r>
            <a:r>
              <a:rPr lang="en-US" sz="2400" dirty="0">
                <a:solidFill>
                  <a:schemeClr val="accent1">
                    <a:lumMod val="20000"/>
                    <a:lumOff val="80000"/>
                  </a:schemeClr>
                </a:solidFill>
                <a:latin typeface="Amasis MT Pro Light" panose="02040304050005020304" pitchFamily="18" charset="0"/>
              </a:rPr>
              <a:t> </a:t>
            </a:r>
            <a:r>
              <a:rPr lang="en-US" sz="2400" b="1" u="sng" dirty="0">
                <a:solidFill>
                  <a:schemeClr val="accent1">
                    <a:lumMod val="20000"/>
                    <a:lumOff val="80000"/>
                  </a:schemeClr>
                </a:solidFill>
                <a:latin typeface="Amasis MT Pro Light" panose="02040304050005020304" pitchFamily="18" charset="0"/>
              </a:rPr>
              <a:t>You</a:t>
            </a:r>
            <a:r>
              <a:rPr lang="en-US" sz="2000" u="sng" dirty="0">
                <a:solidFill>
                  <a:schemeClr val="accent1">
                    <a:lumMod val="20000"/>
                    <a:lumOff val="80000"/>
                  </a:schemeClr>
                </a:solidFill>
                <a:latin typeface="Amasis MT Pro Light" panose="02040304050005020304" pitchFamily="18" charset="0"/>
              </a:rPr>
              <a:t>.</a:t>
            </a:r>
            <a:endParaRPr lang="en-US" sz="2000" u="sng" dirty="0"/>
          </a:p>
          <a:p>
            <a:endParaRPr lang="en-US" sz="2000" dirty="0"/>
          </a:p>
        </p:txBody>
      </p:sp>
    </p:spTree>
    <p:extLst>
      <p:ext uri="{BB962C8B-B14F-4D97-AF65-F5344CB8AC3E}">
        <p14:creationId xmlns:p14="http://schemas.microsoft.com/office/powerpoint/2010/main" val="1743094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8" presetClass="emph" presetSubtype="0" fill="hold" grpId="0" nodeType="afterEffect">
                                  <p:stCondLst>
                                    <p:cond delay="0"/>
                                  </p:stCondLst>
                                  <p:iterate type="lt">
                                    <p:tmPct val="4000"/>
                                  </p:iterate>
                                  <p:childTnLst>
                                    <p:set>
                                      <p:cBhvr override="childStyle">
                                        <p:cTn id="11" dur="1000" fill="hold"/>
                                        <p:tgtEl>
                                          <p:spTgt spid="9"/>
                                        </p:tgtEl>
                                        <p:attrNameLst>
                                          <p:attrName>style.textDecorationUnderline</p:attrName>
                                        </p:attrNameLst>
                                      </p:cBhvr>
                                      <p:to>
                                        <p:strVal val="true"/>
                                      </p:to>
                                    </p:set>
                                  </p:childTnLst>
                                </p:cTn>
                              </p:par>
                            </p:childTnLst>
                          </p:cTn>
                        </p:par>
                        <p:par>
                          <p:cTn id="12" fill="hold">
                            <p:stCondLst>
                              <p:cond delay="387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0DB3-7030-E4BC-CCF6-98ACE87F2C2B}"/>
              </a:ext>
            </a:extLst>
          </p:cNvPr>
          <p:cNvSpPr>
            <a:spLocks noGrp="1"/>
          </p:cNvSpPr>
          <p:nvPr>
            <p:ph type="title"/>
          </p:nvPr>
        </p:nvSpPr>
        <p:spPr/>
        <p:txBody>
          <a:bodyPr/>
          <a:lstStyle/>
          <a:p>
            <a:r>
              <a:rPr lang="en-US" dirty="0"/>
              <a:t>Frequently Asked Questions!</a:t>
            </a:r>
          </a:p>
        </p:txBody>
      </p:sp>
      <p:sp>
        <p:nvSpPr>
          <p:cNvPr id="3" name="Content Placeholder 2">
            <a:extLst>
              <a:ext uri="{FF2B5EF4-FFF2-40B4-BE49-F238E27FC236}">
                <a16:creationId xmlns:a16="http://schemas.microsoft.com/office/drawing/2014/main" id="{9F8ABEE2-0801-A606-C3DA-F4CF34283C85}"/>
              </a:ext>
            </a:extLst>
          </p:cNvPr>
          <p:cNvSpPr>
            <a:spLocks noGrp="1"/>
          </p:cNvSpPr>
          <p:nvPr>
            <p:ph idx="1"/>
          </p:nvPr>
        </p:nvSpPr>
        <p:spPr>
          <a:xfrm>
            <a:off x="618067" y="1417639"/>
            <a:ext cx="10465072" cy="4185302"/>
          </a:xfrm>
        </p:spPr>
        <p:txBody>
          <a:bodyPr anchor="t"/>
          <a:lstStyle/>
          <a:p>
            <a:r>
              <a:rPr lang="en-US" b="1" cap="none" dirty="0">
                <a:latin typeface="Cooper Black" panose="0208090404030B020404" pitchFamily="18" charset="0"/>
                <a:cs typeface="Times New Roman" panose="02020603050405020304" pitchFamily="18" charset="0"/>
              </a:rPr>
              <a:t>Why is there not a county-wide ESD being tried? </a:t>
            </a:r>
          </a:p>
          <a:p>
            <a:r>
              <a:rPr lang="en-US" b="1" cap="none" dirty="0">
                <a:latin typeface="Cooper Black" panose="0208090404030B020404" pitchFamily="18" charset="0"/>
                <a:cs typeface="Times New Roman" panose="02020603050405020304" pitchFamily="18" charset="0"/>
              </a:rPr>
              <a:t>Why are you not going to the county for additional funding? </a:t>
            </a:r>
          </a:p>
          <a:p>
            <a:r>
              <a:rPr lang="en-US" b="1" cap="none" dirty="0">
                <a:latin typeface="Cooper Black" panose="0208090404030B020404" pitchFamily="18" charset="0"/>
                <a:cs typeface="Times New Roman" panose="02020603050405020304" pitchFamily="18" charset="0"/>
              </a:rPr>
              <a:t>Why is EMS not involved in this ESD?</a:t>
            </a:r>
          </a:p>
          <a:p>
            <a:r>
              <a:rPr lang="en-US" b="1" cap="none" dirty="0">
                <a:latin typeface="Cooper Black" panose="0208090404030B020404" pitchFamily="18" charset="0"/>
                <a:cs typeface="Times New Roman" panose="02020603050405020304" pitchFamily="18" charset="0"/>
              </a:rPr>
              <a:t>Why are your agencies trying to do an ESD now?</a:t>
            </a:r>
          </a:p>
          <a:p>
            <a:r>
              <a:rPr lang="en-US" b="1" cap="none" dirty="0">
                <a:latin typeface="Cooper Black" panose="0208090404030B020404" pitchFamily="18" charset="0"/>
                <a:cs typeface="Times New Roman" panose="02020603050405020304" pitchFamily="18" charset="0"/>
              </a:rPr>
              <a:t>Who can vote on the ESD?</a:t>
            </a:r>
          </a:p>
          <a:p>
            <a:r>
              <a:rPr lang="en-US" b="1" cap="none" dirty="0">
                <a:latin typeface="Cooper Black" panose="0208090404030B020404" pitchFamily="18" charset="0"/>
                <a:cs typeface="Times New Roman" panose="02020603050405020304" pitchFamily="18" charset="0"/>
              </a:rPr>
              <a:t>Can you provide the amount of money a sales tax would provide?</a:t>
            </a:r>
          </a:p>
          <a:p>
            <a:r>
              <a:rPr lang="en-US" b="1" cap="none" dirty="0">
                <a:latin typeface="Cooper Black" panose="0208090404030B020404" pitchFamily="18" charset="0"/>
                <a:cs typeface="Times New Roman" panose="02020603050405020304" pitchFamily="18" charset="0"/>
              </a:rPr>
              <a:t>How much would it cost to hire paid staff for both departments? </a:t>
            </a:r>
          </a:p>
        </p:txBody>
      </p:sp>
    </p:spTree>
    <p:extLst>
      <p:ext uri="{BB962C8B-B14F-4D97-AF65-F5344CB8AC3E}">
        <p14:creationId xmlns:p14="http://schemas.microsoft.com/office/powerpoint/2010/main" val="915685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0"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Content Placeholder 4" descr="Fire engine parked inside a fire station">
            <a:extLst>
              <a:ext uri="{FF2B5EF4-FFF2-40B4-BE49-F238E27FC236}">
                <a16:creationId xmlns:a16="http://schemas.microsoft.com/office/drawing/2014/main" id="{F18BE161-FE0F-39DC-7A0A-88377CA3D591}"/>
              </a:ext>
            </a:extLst>
          </p:cNvPr>
          <p:cNvPicPr>
            <a:picLocks noGrp="1" noChangeAspect="1"/>
          </p:cNvPicPr>
          <p:nvPr>
            <p:ph idx="1"/>
          </p:nvPr>
        </p:nvPicPr>
        <p:blipFill rotWithShape="1">
          <a:blip r:embed="rId3"/>
          <a:srcRect b="15730"/>
          <a:stretch/>
        </p:blipFill>
        <p:spPr>
          <a:xfrm>
            <a:off x="9412" y="10"/>
            <a:ext cx="12191980" cy="6857990"/>
          </a:xfrm>
          <a:prstGeom prst="rect">
            <a:avLst/>
          </a:prstGeom>
        </p:spPr>
      </p:pic>
      <p:sp>
        <p:nvSpPr>
          <p:cNvPr id="22" name="Rectangle 21">
            <a:extLst>
              <a:ext uri="{FF2B5EF4-FFF2-40B4-BE49-F238E27FC236}">
                <a16:creationId xmlns:a16="http://schemas.microsoft.com/office/drawing/2014/main" id="{CBF37E64-678E-4AAC-82EB-281D0E37B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0505"/>
            <a:ext cx="9232232" cy="241668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9F095C-334C-7D8D-A563-052C3A5901AB}"/>
              </a:ext>
            </a:extLst>
          </p:cNvPr>
          <p:cNvSpPr>
            <a:spLocks noGrp="1"/>
          </p:cNvSpPr>
          <p:nvPr>
            <p:ph type="title"/>
          </p:nvPr>
        </p:nvSpPr>
        <p:spPr>
          <a:xfrm>
            <a:off x="1306042" y="3699297"/>
            <a:ext cx="7768073" cy="1195136"/>
          </a:xfrm>
        </p:spPr>
        <p:txBody>
          <a:bodyPr vert="horz" lIns="91440" tIns="45720" rIns="91440" bIns="45720" rtlCol="0" anchor="b">
            <a:normAutofit/>
          </a:bodyPr>
          <a:lstStyle/>
          <a:p>
            <a:pPr algn="r"/>
            <a:r>
              <a:rPr lang="en-US" sz="6000" dirty="0">
                <a:solidFill>
                  <a:schemeClr val="tx1"/>
                </a:solidFill>
              </a:rPr>
              <a:t>Any Questions?</a:t>
            </a:r>
          </a:p>
        </p:txBody>
      </p:sp>
      <p:sp>
        <p:nvSpPr>
          <p:cNvPr id="24" name="5-Point Star 12">
            <a:extLst>
              <a:ext uri="{FF2B5EF4-FFF2-40B4-BE49-F238E27FC236}">
                <a16:creationId xmlns:a16="http://schemas.microsoft.com/office/drawing/2014/main" id="{3F315017-1C57-42D9-9FFB-A9CFD97F9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590" y="3874678"/>
            <a:ext cx="788274" cy="730476"/>
          </a:xfrm>
          <a:prstGeom prst="star5">
            <a:avLst>
              <a:gd name="adj" fmla="val 25889"/>
              <a:gd name="hf" fmla="val 105146"/>
              <a:gd name="vf" fmla="val 11055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02925401"/>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2F0E-1F23-4605-A360-8DD777B96560}"/>
              </a:ext>
            </a:extLst>
          </p:cNvPr>
          <p:cNvSpPr>
            <a:spLocks noGrp="1"/>
          </p:cNvSpPr>
          <p:nvPr>
            <p:ph type="title"/>
          </p:nvPr>
        </p:nvSpPr>
        <p:spPr>
          <a:xfrm>
            <a:off x="361932" y="171672"/>
            <a:ext cx="10421126" cy="970450"/>
          </a:xfrm>
          <a:ln w="38100">
            <a:solidFill>
              <a:schemeClr val="tx1"/>
            </a:solidFill>
          </a:ln>
        </p:spPr>
        <p:txBody>
          <a:bodyPr>
            <a:normAutofit/>
          </a:bodyPr>
          <a:lstStyle/>
          <a:p>
            <a:pPr algn="ctr"/>
            <a:r>
              <a:rPr lang="en-US" sz="4000" dirty="0"/>
              <a:t>What </a:t>
            </a:r>
            <a:r>
              <a:rPr lang="en-US" sz="4000" i="1" dirty="0"/>
              <a:t>is</a:t>
            </a:r>
            <a:r>
              <a:rPr lang="en-US" sz="4000" dirty="0"/>
              <a:t>   an Emergency Service District? </a:t>
            </a:r>
          </a:p>
        </p:txBody>
      </p:sp>
      <p:pic>
        <p:nvPicPr>
          <p:cNvPr id="4" name="Picture 3" descr="Empty chairs in jury box">
            <a:extLst>
              <a:ext uri="{FF2B5EF4-FFF2-40B4-BE49-F238E27FC236}">
                <a16:creationId xmlns:a16="http://schemas.microsoft.com/office/drawing/2014/main" id="{384C8041-4BC9-8050-9C75-BBC1855291AF}"/>
              </a:ext>
            </a:extLst>
          </p:cNvPr>
          <p:cNvPicPr>
            <a:picLocks noChangeAspect="1"/>
          </p:cNvPicPr>
          <p:nvPr/>
        </p:nvPicPr>
        <p:blipFill>
          <a:blip r:embed="rId2"/>
          <a:stretch>
            <a:fillRect/>
          </a:stretch>
        </p:blipFill>
        <p:spPr>
          <a:xfrm>
            <a:off x="4762598" y="1347714"/>
            <a:ext cx="2128838" cy="1419225"/>
          </a:xfrm>
          <a:prstGeom prst="rect">
            <a:avLst/>
          </a:prstGeom>
        </p:spPr>
      </p:pic>
      <p:pic>
        <p:nvPicPr>
          <p:cNvPr id="7" name="Picture 6" descr="Calculator keypad">
            <a:extLst>
              <a:ext uri="{FF2B5EF4-FFF2-40B4-BE49-F238E27FC236}">
                <a16:creationId xmlns:a16="http://schemas.microsoft.com/office/drawing/2014/main" id="{3B128163-9AE1-8798-7FAA-5A7821CA9904}"/>
              </a:ext>
            </a:extLst>
          </p:cNvPr>
          <p:cNvPicPr>
            <a:picLocks noChangeAspect="1"/>
          </p:cNvPicPr>
          <p:nvPr/>
        </p:nvPicPr>
        <p:blipFill>
          <a:blip r:embed="rId3"/>
          <a:stretch>
            <a:fillRect/>
          </a:stretch>
        </p:blipFill>
        <p:spPr>
          <a:xfrm>
            <a:off x="8523595" y="1347714"/>
            <a:ext cx="2259463" cy="1419225"/>
          </a:xfrm>
          <a:prstGeom prst="rect">
            <a:avLst/>
          </a:prstGeom>
        </p:spPr>
      </p:pic>
      <p:pic>
        <p:nvPicPr>
          <p:cNvPr id="9" name="Picture 8" descr="Illuminated San Francisco City Hall">
            <a:extLst>
              <a:ext uri="{FF2B5EF4-FFF2-40B4-BE49-F238E27FC236}">
                <a16:creationId xmlns:a16="http://schemas.microsoft.com/office/drawing/2014/main" id="{251D344B-34EF-1554-A7AB-9AC81459DADB}"/>
              </a:ext>
            </a:extLst>
          </p:cNvPr>
          <p:cNvPicPr>
            <a:picLocks noChangeAspect="1"/>
          </p:cNvPicPr>
          <p:nvPr/>
        </p:nvPicPr>
        <p:blipFill>
          <a:blip r:embed="rId4"/>
          <a:stretch>
            <a:fillRect/>
          </a:stretch>
        </p:blipFill>
        <p:spPr>
          <a:xfrm>
            <a:off x="1001601" y="1347021"/>
            <a:ext cx="2128838" cy="1419918"/>
          </a:xfrm>
          <a:prstGeom prst="rect">
            <a:avLst/>
          </a:prstGeom>
        </p:spPr>
      </p:pic>
      <p:sp>
        <p:nvSpPr>
          <p:cNvPr id="12" name="TextBox 11">
            <a:extLst>
              <a:ext uri="{FF2B5EF4-FFF2-40B4-BE49-F238E27FC236}">
                <a16:creationId xmlns:a16="http://schemas.microsoft.com/office/drawing/2014/main" id="{2D6BE7FA-7F47-E0A9-E0A5-265971663987}"/>
              </a:ext>
            </a:extLst>
          </p:cNvPr>
          <p:cNvSpPr txBox="1"/>
          <p:nvPr/>
        </p:nvSpPr>
        <p:spPr>
          <a:xfrm rot="10800000" flipV="1">
            <a:off x="361932" y="2850807"/>
            <a:ext cx="3408175" cy="2862322"/>
          </a:xfrm>
          <a:prstGeom prst="rect">
            <a:avLst/>
          </a:prstGeom>
          <a:noFill/>
        </p:spPr>
        <p:txBody>
          <a:bodyPr wrap="square" rtlCol="0">
            <a:spAutoFit/>
          </a:bodyPr>
          <a:lstStyle/>
          <a:p>
            <a:r>
              <a:rPr lang="en-US" dirty="0">
                <a:latin typeface="Amasis MT Pro Medium" panose="02040604050005020304" pitchFamily="18" charset="0"/>
              </a:rPr>
              <a:t>Emergency Services Districts (“ESD”) are local political subdivisions of the State created through public elections, that provide fire, rescue, EMS and other emergency services directly, or through contracts which help fund local fire and EMS departments</a:t>
            </a:r>
          </a:p>
        </p:txBody>
      </p:sp>
      <p:sp>
        <p:nvSpPr>
          <p:cNvPr id="13" name="TextBox 12">
            <a:extLst>
              <a:ext uri="{FF2B5EF4-FFF2-40B4-BE49-F238E27FC236}">
                <a16:creationId xmlns:a16="http://schemas.microsoft.com/office/drawing/2014/main" id="{7053CF47-7359-146B-D594-127568107C32}"/>
              </a:ext>
            </a:extLst>
          </p:cNvPr>
          <p:cNvSpPr txBox="1"/>
          <p:nvPr/>
        </p:nvSpPr>
        <p:spPr>
          <a:xfrm>
            <a:off x="4308074" y="2850807"/>
            <a:ext cx="3106360" cy="2585323"/>
          </a:xfrm>
          <a:prstGeom prst="rect">
            <a:avLst/>
          </a:prstGeom>
          <a:noFill/>
        </p:spPr>
        <p:txBody>
          <a:bodyPr wrap="square" rtlCol="0">
            <a:spAutoFit/>
          </a:bodyPr>
          <a:lstStyle/>
          <a:p>
            <a:r>
              <a:rPr lang="en-US" dirty="0">
                <a:latin typeface="Amasis MT Pro Medium" panose="02040604050005020304" pitchFamily="18" charset="0"/>
              </a:rPr>
              <a:t>ESDs are governed by a Board of 5 commissioners who are most often appointed by the County, except in multi-county, or specific counties (ex: Harris) run by elected Boards</a:t>
            </a:r>
          </a:p>
          <a:p>
            <a:endParaRPr lang="en-US" dirty="0"/>
          </a:p>
        </p:txBody>
      </p:sp>
      <p:sp>
        <p:nvSpPr>
          <p:cNvPr id="14" name="TextBox 13">
            <a:extLst>
              <a:ext uri="{FF2B5EF4-FFF2-40B4-BE49-F238E27FC236}">
                <a16:creationId xmlns:a16="http://schemas.microsoft.com/office/drawing/2014/main" id="{19E8F042-04DC-04E3-75F6-44C32C04C9EA}"/>
              </a:ext>
            </a:extLst>
          </p:cNvPr>
          <p:cNvSpPr txBox="1"/>
          <p:nvPr/>
        </p:nvSpPr>
        <p:spPr>
          <a:xfrm>
            <a:off x="7952401" y="2850807"/>
            <a:ext cx="3562047" cy="2862322"/>
          </a:xfrm>
          <a:prstGeom prst="rect">
            <a:avLst/>
          </a:prstGeom>
          <a:noFill/>
        </p:spPr>
        <p:txBody>
          <a:bodyPr wrap="square" rtlCol="0">
            <a:spAutoFit/>
          </a:bodyPr>
          <a:lstStyle/>
          <a:p>
            <a:r>
              <a:rPr lang="en-US" dirty="0">
                <a:latin typeface="Amasis MT Pro Medium" panose="02040604050005020304" pitchFamily="18" charset="0"/>
              </a:rPr>
              <a:t>ESDs are primarily funded by property taxes of $0.10 per $100 of property valuation as determined by the constitution.</a:t>
            </a:r>
          </a:p>
          <a:p>
            <a:pPr lvl="1"/>
            <a:r>
              <a:rPr lang="en-US" dirty="0">
                <a:latin typeface="Amasis MT Pro Medium" panose="02040604050005020304" pitchFamily="18" charset="0"/>
              </a:rPr>
              <a:t>Example: On a $250,000 assessed valued home, the property owner would pay $250 on their county tax bill for the ESD’s $0.10/$100 tax rate</a:t>
            </a:r>
          </a:p>
        </p:txBody>
      </p:sp>
    </p:spTree>
    <p:extLst>
      <p:ext uri="{BB962C8B-B14F-4D97-AF65-F5344CB8AC3E}">
        <p14:creationId xmlns:p14="http://schemas.microsoft.com/office/powerpoint/2010/main" val="3171450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ADF90-33C8-C9EE-9B38-A57217EB3FF6}"/>
              </a:ext>
            </a:extLst>
          </p:cNvPr>
          <p:cNvSpPr>
            <a:spLocks noGrp="1"/>
          </p:cNvSpPr>
          <p:nvPr>
            <p:ph type="title"/>
          </p:nvPr>
        </p:nvSpPr>
        <p:spPr>
          <a:xfrm>
            <a:off x="3714456" y="271223"/>
            <a:ext cx="4500231" cy="970450"/>
          </a:xfrm>
          <a:ln w="28575">
            <a:solidFill>
              <a:schemeClr val="tx1"/>
            </a:solidFill>
          </a:ln>
        </p:spPr>
        <p:txBody>
          <a:bodyPr>
            <a:normAutofit/>
          </a:bodyPr>
          <a:lstStyle/>
          <a:p>
            <a:r>
              <a:rPr lang="en-US" sz="4400" dirty="0"/>
              <a:t>What’s the point?</a:t>
            </a:r>
          </a:p>
        </p:txBody>
      </p:sp>
      <p:sp>
        <p:nvSpPr>
          <p:cNvPr id="5" name="TextBox 4">
            <a:extLst>
              <a:ext uri="{FF2B5EF4-FFF2-40B4-BE49-F238E27FC236}">
                <a16:creationId xmlns:a16="http://schemas.microsoft.com/office/drawing/2014/main" id="{303EE5AB-5651-6593-30E5-9BBE9592A0FD}"/>
              </a:ext>
            </a:extLst>
          </p:cNvPr>
          <p:cNvSpPr txBox="1"/>
          <p:nvPr/>
        </p:nvSpPr>
        <p:spPr>
          <a:xfrm>
            <a:off x="1028041" y="1467965"/>
            <a:ext cx="1236236" cy="461665"/>
          </a:xfrm>
          <a:prstGeom prst="rect">
            <a:avLst/>
          </a:prstGeom>
          <a:noFill/>
        </p:spPr>
        <p:txBody>
          <a:bodyPr wrap="none" rtlCol="0">
            <a:spAutoFit/>
          </a:bodyPr>
          <a:lstStyle/>
          <a:p>
            <a:r>
              <a:rPr lang="en-US" sz="2400" dirty="0"/>
              <a:t>FUNDING</a:t>
            </a:r>
          </a:p>
        </p:txBody>
      </p:sp>
      <p:sp>
        <p:nvSpPr>
          <p:cNvPr id="6" name="TextBox 5">
            <a:extLst>
              <a:ext uri="{FF2B5EF4-FFF2-40B4-BE49-F238E27FC236}">
                <a16:creationId xmlns:a16="http://schemas.microsoft.com/office/drawing/2014/main" id="{ABF72BF5-4E5F-F390-9ACD-7D34F4043651}"/>
              </a:ext>
            </a:extLst>
          </p:cNvPr>
          <p:cNvSpPr txBox="1"/>
          <p:nvPr/>
        </p:nvSpPr>
        <p:spPr>
          <a:xfrm>
            <a:off x="3579312" y="1467965"/>
            <a:ext cx="1624163" cy="461665"/>
          </a:xfrm>
          <a:prstGeom prst="rect">
            <a:avLst/>
          </a:prstGeom>
          <a:noFill/>
        </p:spPr>
        <p:txBody>
          <a:bodyPr wrap="none" rtlCol="0">
            <a:spAutoFit/>
          </a:bodyPr>
          <a:lstStyle/>
          <a:p>
            <a:r>
              <a:rPr lang="en-US" sz="2400" dirty="0"/>
              <a:t>ECONOMICS</a:t>
            </a:r>
            <a:endParaRPr lang="en-US" dirty="0"/>
          </a:p>
        </p:txBody>
      </p:sp>
      <p:sp>
        <p:nvSpPr>
          <p:cNvPr id="7" name="TextBox 6">
            <a:extLst>
              <a:ext uri="{FF2B5EF4-FFF2-40B4-BE49-F238E27FC236}">
                <a16:creationId xmlns:a16="http://schemas.microsoft.com/office/drawing/2014/main" id="{05DB98C4-7CDE-2635-578F-07F99C225154}"/>
              </a:ext>
            </a:extLst>
          </p:cNvPr>
          <p:cNvSpPr txBox="1"/>
          <p:nvPr/>
        </p:nvSpPr>
        <p:spPr>
          <a:xfrm>
            <a:off x="6683537" y="1467965"/>
            <a:ext cx="1906291" cy="461665"/>
          </a:xfrm>
          <a:prstGeom prst="rect">
            <a:avLst/>
          </a:prstGeom>
          <a:noFill/>
        </p:spPr>
        <p:txBody>
          <a:bodyPr wrap="none" rtlCol="0">
            <a:spAutoFit/>
          </a:bodyPr>
          <a:lstStyle/>
          <a:p>
            <a:r>
              <a:rPr lang="en-US" sz="2400" dirty="0"/>
              <a:t>COMMUNITIES</a:t>
            </a:r>
          </a:p>
        </p:txBody>
      </p:sp>
      <p:sp>
        <p:nvSpPr>
          <p:cNvPr id="8" name="TextBox 7">
            <a:extLst>
              <a:ext uri="{FF2B5EF4-FFF2-40B4-BE49-F238E27FC236}">
                <a16:creationId xmlns:a16="http://schemas.microsoft.com/office/drawing/2014/main" id="{FD8AD18C-D140-42CF-3161-7173C7F8DDA4}"/>
              </a:ext>
            </a:extLst>
          </p:cNvPr>
          <p:cNvSpPr txBox="1"/>
          <p:nvPr/>
        </p:nvSpPr>
        <p:spPr>
          <a:xfrm>
            <a:off x="9890620" y="1467965"/>
            <a:ext cx="1289135" cy="461665"/>
          </a:xfrm>
          <a:prstGeom prst="rect">
            <a:avLst/>
          </a:prstGeom>
          <a:noFill/>
        </p:spPr>
        <p:txBody>
          <a:bodyPr wrap="none" rtlCol="0">
            <a:spAutoFit/>
          </a:bodyPr>
          <a:lstStyle/>
          <a:p>
            <a:r>
              <a:rPr lang="en-US" sz="2400" dirty="0"/>
              <a:t>BENEFITS</a:t>
            </a:r>
            <a:endParaRPr lang="en-US" dirty="0"/>
          </a:p>
        </p:txBody>
      </p:sp>
      <p:cxnSp>
        <p:nvCxnSpPr>
          <p:cNvPr id="10" name="Straight Connector 9">
            <a:extLst>
              <a:ext uri="{FF2B5EF4-FFF2-40B4-BE49-F238E27FC236}">
                <a16:creationId xmlns:a16="http://schemas.microsoft.com/office/drawing/2014/main" id="{4E70E118-3DFD-34AF-4C21-C6412D95BBE8}"/>
              </a:ext>
            </a:extLst>
          </p:cNvPr>
          <p:cNvCxnSpPr>
            <a:cxnSpLocks/>
          </p:cNvCxnSpPr>
          <p:nvPr/>
        </p:nvCxnSpPr>
        <p:spPr>
          <a:xfrm flipH="1">
            <a:off x="2941636" y="1652631"/>
            <a:ext cx="46529" cy="3607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9EB1FB-76B8-5E57-342E-2A66870C66DF}"/>
              </a:ext>
            </a:extLst>
          </p:cNvPr>
          <p:cNvCxnSpPr>
            <a:cxnSpLocks/>
          </p:cNvCxnSpPr>
          <p:nvPr/>
        </p:nvCxnSpPr>
        <p:spPr>
          <a:xfrm flipH="1">
            <a:off x="5924939" y="1644242"/>
            <a:ext cx="39633" cy="36156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236F53-F245-E094-C1EC-022472FD021E}"/>
              </a:ext>
            </a:extLst>
          </p:cNvPr>
          <p:cNvCxnSpPr>
            <a:cxnSpLocks/>
          </p:cNvCxnSpPr>
          <p:nvPr/>
        </p:nvCxnSpPr>
        <p:spPr>
          <a:xfrm>
            <a:off x="9031663" y="1652631"/>
            <a:ext cx="0" cy="3607266"/>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F6E84DF-FE82-B0C9-27FC-588067F3D23A}"/>
              </a:ext>
            </a:extLst>
          </p:cNvPr>
          <p:cNvSpPr txBox="1"/>
          <p:nvPr/>
        </p:nvSpPr>
        <p:spPr>
          <a:xfrm>
            <a:off x="81184" y="2096826"/>
            <a:ext cx="2895788" cy="3539430"/>
          </a:xfrm>
          <a:prstGeom prst="rect">
            <a:avLst/>
          </a:prstGeom>
          <a:noFill/>
        </p:spPr>
        <p:txBody>
          <a:bodyPr wrap="square">
            <a:spAutoFit/>
          </a:bodyPr>
          <a:lstStyle/>
          <a:p>
            <a:r>
              <a:rPr lang="en-US" sz="1600" dirty="0">
                <a:latin typeface="Amasis MT Pro Medium" panose="02040604050005020304" pitchFamily="18" charset="0"/>
              </a:rPr>
              <a:t>ESDs provide a reliable funding source for local fire, and other emergency service responders, rather than depending inconsistent revenue sources</a:t>
            </a:r>
          </a:p>
          <a:p>
            <a:pPr lvl="1"/>
            <a:r>
              <a:rPr lang="en-US" sz="1600" dirty="0">
                <a:latin typeface="Amasis MT Pro Medium" panose="02040604050005020304" pitchFamily="18" charset="0"/>
              </a:rPr>
              <a:t>Many established ESDs have considerably reduced fire and EMS response times and consequently saved lives, properties and funds of local citizens</a:t>
            </a:r>
            <a:br>
              <a:rPr lang="en-US" sz="1600" dirty="0">
                <a:latin typeface="Amasis MT Pro Medium" panose="02040604050005020304" pitchFamily="18" charset="0"/>
              </a:rPr>
            </a:br>
            <a:endParaRPr lang="en-US" sz="1600" dirty="0">
              <a:latin typeface="Amasis MT Pro Medium" panose="02040604050005020304" pitchFamily="18" charset="0"/>
            </a:endParaRPr>
          </a:p>
        </p:txBody>
      </p:sp>
      <p:sp>
        <p:nvSpPr>
          <p:cNvPr id="24" name="TextBox 23">
            <a:extLst>
              <a:ext uri="{FF2B5EF4-FFF2-40B4-BE49-F238E27FC236}">
                <a16:creationId xmlns:a16="http://schemas.microsoft.com/office/drawing/2014/main" id="{1FD0DBC4-6850-1491-BBCA-4613107E39C7}"/>
              </a:ext>
            </a:extLst>
          </p:cNvPr>
          <p:cNvSpPr txBox="1"/>
          <p:nvPr/>
        </p:nvSpPr>
        <p:spPr>
          <a:xfrm>
            <a:off x="3080522" y="2096826"/>
            <a:ext cx="2864233" cy="2062103"/>
          </a:xfrm>
          <a:prstGeom prst="rect">
            <a:avLst/>
          </a:prstGeom>
          <a:noFill/>
        </p:spPr>
        <p:txBody>
          <a:bodyPr wrap="square">
            <a:spAutoFit/>
          </a:bodyPr>
          <a:lstStyle/>
          <a:p>
            <a:r>
              <a:rPr lang="en-US" sz="1600" dirty="0">
                <a:latin typeface="Amasis MT Pro Medium" panose="02040604050005020304" pitchFamily="18" charset="0"/>
              </a:rPr>
              <a:t>ESDs spread the cost of vital emergency services amongst all taxpayers within the district, and ensure </a:t>
            </a:r>
            <a:r>
              <a:rPr lang="en-US" sz="1600" i="1" u="sng" dirty="0">
                <a:latin typeface="Amasis MT Pro Medium" panose="02040604050005020304" pitchFamily="18" charset="0"/>
              </a:rPr>
              <a:t>all</a:t>
            </a:r>
            <a:r>
              <a:rPr lang="en-US" sz="1600" dirty="0">
                <a:latin typeface="Amasis MT Pro Medium" panose="02040604050005020304" pitchFamily="18" charset="0"/>
              </a:rPr>
              <a:t> constituents may depend on reliable services when required</a:t>
            </a:r>
            <a:br>
              <a:rPr lang="en-US" sz="1600" dirty="0">
                <a:latin typeface="Amasis MT Pro Medium" panose="02040604050005020304" pitchFamily="18" charset="0"/>
              </a:rPr>
            </a:br>
            <a:endParaRPr lang="en-US" sz="1600" dirty="0">
              <a:latin typeface="Amasis MT Pro Medium" panose="02040604050005020304" pitchFamily="18" charset="0"/>
            </a:endParaRPr>
          </a:p>
        </p:txBody>
      </p:sp>
      <p:sp>
        <p:nvSpPr>
          <p:cNvPr id="26" name="TextBox 25">
            <a:extLst>
              <a:ext uri="{FF2B5EF4-FFF2-40B4-BE49-F238E27FC236}">
                <a16:creationId xmlns:a16="http://schemas.microsoft.com/office/drawing/2014/main" id="{6E4B86CE-85B7-20AB-CA44-7510C475AEA8}"/>
              </a:ext>
            </a:extLst>
          </p:cNvPr>
          <p:cNvSpPr txBox="1"/>
          <p:nvPr/>
        </p:nvSpPr>
        <p:spPr>
          <a:xfrm>
            <a:off x="6057787" y="2096826"/>
            <a:ext cx="2980187" cy="2800767"/>
          </a:xfrm>
          <a:prstGeom prst="rect">
            <a:avLst/>
          </a:prstGeom>
          <a:noFill/>
        </p:spPr>
        <p:txBody>
          <a:bodyPr wrap="square">
            <a:spAutoFit/>
          </a:bodyPr>
          <a:lstStyle/>
          <a:p>
            <a:r>
              <a:rPr lang="en-US" sz="1600" dirty="0">
                <a:latin typeface="Amasis MT Pro Medium" panose="02040604050005020304" pitchFamily="18" charset="0"/>
              </a:rPr>
              <a:t>ESDs may work with existing volunteer fire departments or other entities that have full time fire &amp; emergency personnel to provide services to the district’s constituents, helping local departments do what they do without the added stress of financial and organizational pressures</a:t>
            </a:r>
            <a:br>
              <a:rPr lang="en-US" sz="1600" dirty="0">
                <a:latin typeface="Amasis MT Pro Medium" panose="02040604050005020304" pitchFamily="18" charset="0"/>
              </a:rPr>
            </a:br>
            <a:endParaRPr lang="en-US" sz="1600" dirty="0">
              <a:latin typeface="Amasis MT Pro Medium" panose="02040604050005020304" pitchFamily="18" charset="0"/>
            </a:endParaRPr>
          </a:p>
        </p:txBody>
      </p:sp>
      <p:sp>
        <p:nvSpPr>
          <p:cNvPr id="28" name="TextBox 27">
            <a:extLst>
              <a:ext uri="{FF2B5EF4-FFF2-40B4-BE49-F238E27FC236}">
                <a16:creationId xmlns:a16="http://schemas.microsoft.com/office/drawing/2014/main" id="{08069A99-B3BA-9230-57C9-818B6AC1D37B}"/>
              </a:ext>
            </a:extLst>
          </p:cNvPr>
          <p:cNvSpPr txBox="1"/>
          <p:nvPr/>
        </p:nvSpPr>
        <p:spPr>
          <a:xfrm>
            <a:off x="9037974" y="2096826"/>
            <a:ext cx="2728519" cy="2308324"/>
          </a:xfrm>
          <a:prstGeom prst="rect">
            <a:avLst/>
          </a:prstGeom>
          <a:noFill/>
        </p:spPr>
        <p:txBody>
          <a:bodyPr wrap="square">
            <a:spAutoFit/>
          </a:bodyPr>
          <a:lstStyle/>
          <a:p>
            <a:r>
              <a:rPr lang="en-US" sz="1600" dirty="0">
                <a:latin typeface="Amasis MT Pro Medium" panose="02040604050005020304" pitchFamily="18" charset="0"/>
              </a:rPr>
              <a:t>The formation of an ESD may also result in a better Insurance Services Office (ISO) rating within the ESD’s service area and therefore may provide lower insurance premiums for businesses and homeowners in that area</a:t>
            </a:r>
          </a:p>
        </p:txBody>
      </p:sp>
    </p:spTree>
    <p:extLst>
      <p:ext uri="{BB962C8B-B14F-4D97-AF65-F5344CB8AC3E}">
        <p14:creationId xmlns:p14="http://schemas.microsoft.com/office/powerpoint/2010/main" val="2857189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7">
                                            <p:txEl>
                                              <p:pRg st="0" end="0"/>
                                            </p:txEl>
                                          </p:spTgt>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3244-1ECC-6561-651D-708E36BA743C}"/>
              </a:ext>
            </a:extLst>
          </p:cNvPr>
          <p:cNvSpPr>
            <a:spLocks noGrp="1"/>
          </p:cNvSpPr>
          <p:nvPr>
            <p:ph type="title"/>
          </p:nvPr>
        </p:nvSpPr>
        <p:spPr>
          <a:xfrm>
            <a:off x="2682758" y="206820"/>
            <a:ext cx="5937076" cy="1448724"/>
          </a:xfrm>
          <a:ln w="28575">
            <a:solidFill>
              <a:schemeClr val="tx1">
                <a:lumMod val="75000"/>
                <a:lumOff val="25000"/>
              </a:schemeClr>
            </a:solidFill>
          </a:ln>
        </p:spPr>
        <p:txBody>
          <a:bodyPr/>
          <a:lstStyle/>
          <a:p>
            <a:pPr algn="ctr"/>
            <a:r>
              <a:rPr lang="en-US" dirty="0"/>
              <a:t>Who, what, why?</a:t>
            </a:r>
          </a:p>
        </p:txBody>
      </p:sp>
      <p:sp>
        <p:nvSpPr>
          <p:cNvPr id="4" name="TextBox 3">
            <a:extLst>
              <a:ext uri="{FF2B5EF4-FFF2-40B4-BE49-F238E27FC236}">
                <a16:creationId xmlns:a16="http://schemas.microsoft.com/office/drawing/2014/main" id="{02E13C0E-CA48-E28D-39D3-16F0E5C3A7FA}"/>
              </a:ext>
            </a:extLst>
          </p:cNvPr>
          <p:cNvSpPr txBox="1"/>
          <p:nvPr/>
        </p:nvSpPr>
        <p:spPr>
          <a:xfrm>
            <a:off x="1886358" y="1828392"/>
            <a:ext cx="7768205" cy="400110"/>
          </a:xfrm>
          <a:prstGeom prst="rect">
            <a:avLst/>
          </a:prstGeom>
          <a:noFill/>
        </p:spPr>
        <p:txBody>
          <a:bodyPr wrap="square" rtlCol="0">
            <a:spAutoFit/>
          </a:bodyPr>
          <a:lstStyle/>
          <a:p>
            <a:r>
              <a:rPr lang="en-US" sz="2000" u="sng" dirty="0">
                <a:latin typeface="Amasis MT Pro Medium" panose="02040604050005020304" pitchFamily="18" charset="0"/>
              </a:rPr>
              <a:t>WHO</a:t>
            </a:r>
            <a:r>
              <a:rPr lang="en-US" sz="2000" dirty="0">
                <a:latin typeface="Amasis MT Pro Medium" panose="02040604050005020304" pitchFamily="18" charset="0"/>
              </a:rPr>
              <a:t> you are, </a:t>
            </a:r>
            <a:r>
              <a:rPr lang="en-US" sz="2000" u="sng" dirty="0">
                <a:latin typeface="Amasis MT Pro Medium" panose="02040604050005020304" pitchFamily="18" charset="0"/>
              </a:rPr>
              <a:t>WHERE</a:t>
            </a:r>
            <a:r>
              <a:rPr lang="en-US" sz="2000" dirty="0">
                <a:latin typeface="Amasis MT Pro Medium" panose="02040604050005020304" pitchFamily="18" charset="0"/>
              </a:rPr>
              <a:t> you are, and </a:t>
            </a:r>
            <a:r>
              <a:rPr lang="en-US" sz="2000" u="sng" dirty="0">
                <a:latin typeface="Amasis MT Pro Medium" panose="02040604050005020304" pitchFamily="18" charset="0"/>
              </a:rPr>
              <a:t>WHY</a:t>
            </a:r>
            <a:r>
              <a:rPr lang="en-US" sz="2000" dirty="0">
                <a:latin typeface="Amasis MT Pro Medium" panose="02040604050005020304" pitchFamily="18" charset="0"/>
              </a:rPr>
              <a:t> it makes a Difference</a:t>
            </a:r>
          </a:p>
        </p:txBody>
      </p:sp>
      <p:sp>
        <p:nvSpPr>
          <p:cNvPr id="6" name="TextBox 5">
            <a:extLst>
              <a:ext uri="{FF2B5EF4-FFF2-40B4-BE49-F238E27FC236}">
                <a16:creationId xmlns:a16="http://schemas.microsoft.com/office/drawing/2014/main" id="{B447A742-0BAB-26CA-5E01-B77EE218DA0A}"/>
              </a:ext>
            </a:extLst>
          </p:cNvPr>
          <p:cNvSpPr txBox="1"/>
          <p:nvPr/>
        </p:nvSpPr>
        <p:spPr>
          <a:xfrm>
            <a:off x="911091" y="2409737"/>
            <a:ext cx="1950534" cy="369332"/>
          </a:xfrm>
          <a:prstGeom prst="rect">
            <a:avLst/>
          </a:prstGeom>
          <a:noFill/>
        </p:spPr>
        <p:txBody>
          <a:bodyPr wrap="none" rtlCol="0">
            <a:spAutoFit/>
          </a:bodyPr>
          <a:lstStyle/>
          <a:p>
            <a:r>
              <a:rPr lang="en-US" dirty="0"/>
              <a:t>YOUR Departments</a:t>
            </a:r>
          </a:p>
        </p:txBody>
      </p:sp>
      <p:sp>
        <p:nvSpPr>
          <p:cNvPr id="7" name="TextBox 6">
            <a:extLst>
              <a:ext uri="{FF2B5EF4-FFF2-40B4-BE49-F238E27FC236}">
                <a16:creationId xmlns:a16="http://schemas.microsoft.com/office/drawing/2014/main" id="{0CC131E0-055F-7E2A-7060-1D4523FF281C}"/>
              </a:ext>
            </a:extLst>
          </p:cNvPr>
          <p:cNvSpPr txBox="1"/>
          <p:nvPr/>
        </p:nvSpPr>
        <p:spPr>
          <a:xfrm>
            <a:off x="4752748" y="2409737"/>
            <a:ext cx="1797095" cy="369332"/>
          </a:xfrm>
          <a:prstGeom prst="rect">
            <a:avLst/>
          </a:prstGeom>
          <a:noFill/>
        </p:spPr>
        <p:txBody>
          <a:bodyPr wrap="none" rtlCol="0">
            <a:spAutoFit/>
          </a:bodyPr>
          <a:lstStyle/>
          <a:p>
            <a:r>
              <a:rPr lang="en-US" dirty="0"/>
              <a:t>YOUR Community</a:t>
            </a:r>
          </a:p>
        </p:txBody>
      </p:sp>
      <p:sp>
        <p:nvSpPr>
          <p:cNvPr id="8" name="TextBox 7">
            <a:extLst>
              <a:ext uri="{FF2B5EF4-FFF2-40B4-BE49-F238E27FC236}">
                <a16:creationId xmlns:a16="http://schemas.microsoft.com/office/drawing/2014/main" id="{D695F7D3-5E86-A288-FEA0-0E7883A47F01}"/>
              </a:ext>
            </a:extLst>
          </p:cNvPr>
          <p:cNvSpPr txBox="1"/>
          <p:nvPr/>
        </p:nvSpPr>
        <p:spPr>
          <a:xfrm>
            <a:off x="8200861" y="2409737"/>
            <a:ext cx="2430474" cy="369332"/>
          </a:xfrm>
          <a:prstGeom prst="rect">
            <a:avLst/>
          </a:prstGeom>
          <a:noFill/>
        </p:spPr>
        <p:txBody>
          <a:bodyPr wrap="none" rtlCol="0">
            <a:spAutoFit/>
          </a:bodyPr>
          <a:lstStyle/>
          <a:p>
            <a:r>
              <a:rPr lang="en-US" dirty="0"/>
              <a:t>Calls &amp; Response Times</a:t>
            </a:r>
          </a:p>
        </p:txBody>
      </p:sp>
      <p:pic>
        <p:nvPicPr>
          <p:cNvPr id="10" name="Picture 9" descr="Determined firefighters training">
            <a:extLst>
              <a:ext uri="{FF2B5EF4-FFF2-40B4-BE49-F238E27FC236}">
                <a16:creationId xmlns:a16="http://schemas.microsoft.com/office/drawing/2014/main" id="{B0C3F6BA-3B71-C1CC-259B-37CAA56208A2}"/>
              </a:ext>
            </a:extLst>
          </p:cNvPr>
          <p:cNvPicPr>
            <a:picLocks noChangeAspect="1"/>
          </p:cNvPicPr>
          <p:nvPr/>
        </p:nvPicPr>
        <p:blipFill>
          <a:blip r:embed="rId2"/>
          <a:stretch>
            <a:fillRect/>
          </a:stretch>
        </p:blipFill>
        <p:spPr>
          <a:xfrm>
            <a:off x="466676" y="2960307"/>
            <a:ext cx="2889696" cy="1926277"/>
          </a:xfrm>
          <a:prstGeom prst="rect">
            <a:avLst/>
          </a:prstGeom>
        </p:spPr>
      </p:pic>
      <p:pic>
        <p:nvPicPr>
          <p:cNvPr id="12" name="Picture 11" descr="Top view of a picnic basket filled with food on the grass">
            <a:extLst>
              <a:ext uri="{FF2B5EF4-FFF2-40B4-BE49-F238E27FC236}">
                <a16:creationId xmlns:a16="http://schemas.microsoft.com/office/drawing/2014/main" id="{55582320-7497-99FA-B075-476F5AD0A3B9}"/>
              </a:ext>
            </a:extLst>
          </p:cNvPr>
          <p:cNvPicPr>
            <a:picLocks noChangeAspect="1"/>
          </p:cNvPicPr>
          <p:nvPr/>
        </p:nvPicPr>
        <p:blipFill>
          <a:blip r:embed="rId3"/>
          <a:stretch>
            <a:fillRect/>
          </a:stretch>
        </p:blipFill>
        <p:spPr>
          <a:xfrm>
            <a:off x="4220610" y="2960306"/>
            <a:ext cx="2886543" cy="1926277"/>
          </a:xfrm>
          <a:prstGeom prst="rect">
            <a:avLst/>
          </a:prstGeom>
        </p:spPr>
      </p:pic>
      <p:pic>
        <p:nvPicPr>
          <p:cNvPr id="14" name="Picture 13" descr="Clock hour hand at 12 and minute hand at ten">
            <a:extLst>
              <a:ext uri="{FF2B5EF4-FFF2-40B4-BE49-F238E27FC236}">
                <a16:creationId xmlns:a16="http://schemas.microsoft.com/office/drawing/2014/main" id="{18B470A7-B80F-8F49-5593-2592F2847D19}"/>
              </a:ext>
            </a:extLst>
          </p:cNvPr>
          <p:cNvPicPr>
            <a:picLocks noChangeAspect="1"/>
          </p:cNvPicPr>
          <p:nvPr/>
        </p:nvPicPr>
        <p:blipFill>
          <a:blip r:embed="rId4"/>
          <a:stretch>
            <a:fillRect/>
          </a:stretch>
        </p:blipFill>
        <p:spPr>
          <a:xfrm>
            <a:off x="7971391" y="2960305"/>
            <a:ext cx="2889415" cy="1926277"/>
          </a:xfrm>
          <a:prstGeom prst="rect">
            <a:avLst/>
          </a:prstGeom>
        </p:spPr>
      </p:pic>
      <p:sp>
        <p:nvSpPr>
          <p:cNvPr id="3" name="TextBox 2">
            <a:extLst>
              <a:ext uri="{FF2B5EF4-FFF2-40B4-BE49-F238E27FC236}">
                <a16:creationId xmlns:a16="http://schemas.microsoft.com/office/drawing/2014/main" id="{FC5DDEE3-3E47-4606-77A1-D7304AEFAC79}"/>
              </a:ext>
            </a:extLst>
          </p:cNvPr>
          <p:cNvSpPr txBox="1"/>
          <p:nvPr/>
        </p:nvSpPr>
        <p:spPr>
          <a:xfrm>
            <a:off x="531814" y="5729681"/>
            <a:ext cx="10477292" cy="461665"/>
          </a:xfrm>
          <a:prstGeom prst="rect">
            <a:avLst/>
          </a:prstGeom>
          <a:noFill/>
        </p:spPr>
        <p:txBody>
          <a:bodyPr wrap="none" rtlCol="0">
            <a:spAutoFit/>
          </a:bodyPr>
          <a:lstStyle/>
          <a:p>
            <a:r>
              <a:rPr lang="en-US" sz="2400" dirty="0">
                <a:solidFill>
                  <a:schemeClr val="bg2">
                    <a:lumMod val="60000"/>
                    <a:lumOff val="40000"/>
                  </a:schemeClr>
                </a:solidFill>
              </a:rPr>
              <a:t>These Departments work Hard for You.  What can we do to make it easier on Them?</a:t>
            </a:r>
          </a:p>
        </p:txBody>
      </p:sp>
    </p:spTree>
    <p:extLst>
      <p:ext uri="{BB962C8B-B14F-4D97-AF65-F5344CB8AC3E}">
        <p14:creationId xmlns:p14="http://schemas.microsoft.com/office/powerpoint/2010/main" val="2903771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750" fill="hold"/>
                                        <p:tgtEl>
                                          <p:spTgt spid="7"/>
                                        </p:tgtEl>
                                        <p:attrNameLst>
                                          <p:attrName>ppt_w</p:attrName>
                                        </p:attrNameLst>
                                      </p:cBhvr>
                                      <p:tavLst>
                                        <p:tav tm="0">
                                          <p:val>
                                            <p:fltVal val="0"/>
                                          </p:val>
                                        </p:tav>
                                        <p:tav tm="100000">
                                          <p:val>
                                            <p:strVal val="#ppt_w"/>
                                          </p:val>
                                        </p:tav>
                                      </p:tavLst>
                                    </p:anim>
                                    <p:anim calcmode="lin" valueType="num">
                                      <p:cBhvr>
                                        <p:cTn id="25" dur="750" fill="hold"/>
                                        <p:tgtEl>
                                          <p:spTgt spid="7"/>
                                        </p:tgtEl>
                                        <p:attrNameLst>
                                          <p:attrName>ppt_h</p:attrName>
                                        </p:attrNameLst>
                                      </p:cBhvr>
                                      <p:tavLst>
                                        <p:tav tm="0">
                                          <p:val>
                                            <p:fltVal val="0"/>
                                          </p:val>
                                        </p:tav>
                                        <p:tav tm="100000">
                                          <p:val>
                                            <p:strVal val="#ppt_h"/>
                                          </p:val>
                                        </p:tav>
                                      </p:tavLst>
                                    </p:anim>
                                    <p:animEffect transition="in" filter="fade">
                                      <p:cBhvr>
                                        <p:cTn id="26" dur="750"/>
                                        <p:tgtEl>
                                          <p:spTgt spid="7"/>
                                        </p:tgtEl>
                                      </p:cBhvr>
                                    </p:animEffect>
                                  </p:childTnLst>
                                </p:cTn>
                              </p:par>
                            </p:childTnLst>
                          </p:cTn>
                        </p:par>
                        <p:par>
                          <p:cTn id="27" fill="hold">
                            <p:stCondLst>
                              <p:cond delay="2250"/>
                            </p:stCondLst>
                            <p:childTnLst>
                              <p:par>
                                <p:cTn id="28" presetID="53" presetClass="entr" presetSubtype="16"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750" fill="hold"/>
                                        <p:tgtEl>
                                          <p:spTgt spid="12"/>
                                        </p:tgtEl>
                                        <p:attrNameLst>
                                          <p:attrName>ppt_w</p:attrName>
                                        </p:attrNameLst>
                                      </p:cBhvr>
                                      <p:tavLst>
                                        <p:tav tm="0">
                                          <p:val>
                                            <p:fltVal val="0"/>
                                          </p:val>
                                        </p:tav>
                                        <p:tav tm="100000">
                                          <p:val>
                                            <p:strVal val="#ppt_w"/>
                                          </p:val>
                                        </p:tav>
                                      </p:tavLst>
                                    </p:anim>
                                    <p:anim calcmode="lin" valueType="num">
                                      <p:cBhvr>
                                        <p:cTn id="31" dur="750" fill="hold"/>
                                        <p:tgtEl>
                                          <p:spTgt spid="12"/>
                                        </p:tgtEl>
                                        <p:attrNameLst>
                                          <p:attrName>ppt_h</p:attrName>
                                        </p:attrNameLst>
                                      </p:cBhvr>
                                      <p:tavLst>
                                        <p:tav tm="0">
                                          <p:val>
                                            <p:fltVal val="0"/>
                                          </p:val>
                                        </p:tav>
                                        <p:tav tm="100000">
                                          <p:val>
                                            <p:strVal val="#ppt_h"/>
                                          </p:val>
                                        </p:tav>
                                      </p:tavLst>
                                    </p:anim>
                                    <p:animEffect transition="in" filter="fade">
                                      <p:cBhvr>
                                        <p:cTn id="32" dur="750"/>
                                        <p:tgtEl>
                                          <p:spTgt spid="12"/>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750" fill="hold"/>
                                        <p:tgtEl>
                                          <p:spTgt spid="8"/>
                                        </p:tgtEl>
                                        <p:attrNameLst>
                                          <p:attrName>ppt_w</p:attrName>
                                        </p:attrNameLst>
                                      </p:cBhvr>
                                      <p:tavLst>
                                        <p:tav tm="0">
                                          <p:val>
                                            <p:fltVal val="0"/>
                                          </p:val>
                                        </p:tav>
                                        <p:tav tm="100000">
                                          <p:val>
                                            <p:strVal val="#ppt_w"/>
                                          </p:val>
                                        </p:tav>
                                      </p:tavLst>
                                    </p:anim>
                                    <p:anim calcmode="lin" valueType="num">
                                      <p:cBhvr>
                                        <p:cTn id="37" dur="750" fill="hold"/>
                                        <p:tgtEl>
                                          <p:spTgt spid="8"/>
                                        </p:tgtEl>
                                        <p:attrNameLst>
                                          <p:attrName>ppt_h</p:attrName>
                                        </p:attrNameLst>
                                      </p:cBhvr>
                                      <p:tavLst>
                                        <p:tav tm="0">
                                          <p:val>
                                            <p:fltVal val="0"/>
                                          </p:val>
                                        </p:tav>
                                        <p:tav tm="100000">
                                          <p:val>
                                            <p:strVal val="#ppt_h"/>
                                          </p:val>
                                        </p:tav>
                                      </p:tavLst>
                                    </p:anim>
                                    <p:animEffect transition="in" filter="fade">
                                      <p:cBhvr>
                                        <p:cTn id="38" dur="750"/>
                                        <p:tgtEl>
                                          <p:spTgt spid="8"/>
                                        </p:tgtEl>
                                      </p:cBhvr>
                                    </p:animEffect>
                                  </p:childTnLst>
                                </p:cTn>
                              </p:par>
                            </p:childTnLst>
                          </p:cTn>
                        </p:par>
                        <p:par>
                          <p:cTn id="39" fill="hold">
                            <p:stCondLst>
                              <p:cond delay="3750"/>
                            </p:stCondLst>
                            <p:childTnLst>
                              <p:par>
                                <p:cTn id="40" presetID="53" presetClass="entr" presetSubtype="16"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750" fill="hold"/>
                                        <p:tgtEl>
                                          <p:spTgt spid="14"/>
                                        </p:tgtEl>
                                        <p:attrNameLst>
                                          <p:attrName>ppt_w</p:attrName>
                                        </p:attrNameLst>
                                      </p:cBhvr>
                                      <p:tavLst>
                                        <p:tav tm="0">
                                          <p:val>
                                            <p:fltVal val="0"/>
                                          </p:val>
                                        </p:tav>
                                        <p:tav tm="100000">
                                          <p:val>
                                            <p:strVal val="#ppt_w"/>
                                          </p:val>
                                        </p:tav>
                                      </p:tavLst>
                                    </p:anim>
                                    <p:anim calcmode="lin" valueType="num">
                                      <p:cBhvr>
                                        <p:cTn id="43" dur="750" fill="hold"/>
                                        <p:tgtEl>
                                          <p:spTgt spid="14"/>
                                        </p:tgtEl>
                                        <p:attrNameLst>
                                          <p:attrName>ppt_h</p:attrName>
                                        </p:attrNameLst>
                                      </p:cBhvr>
                                      <p:tavLst>
                                        <p:tav tm="0">
                                          <p:val>
                                            <p:fltVal val="0"/>
                                          </p:val>
                                        </p:tav>
                                        <p:tav tm="100000">
                                          <p:val>
                                            <p:strVal val="#ppt_h"/>
                                          </p:val>
                                        </p:tav>
                                      </p:tavLst>
                                    </p:anim>
                                    <p:animEffect transition="in" filter="fade">
                                      <p:cBhvr>
                                        <p:cTn id="44"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EDE4F-BBE0-DCAF-0EFF-FC15C41AAE69}"/>
              </a:ext>
            </a:extLst>
          </p:cNvPr>
          <p:cNvSpPr>
            <a:spLocks noGrp="1"/>
          </p:cNvSpPr>
          <p:nvPr>
            <p:ph type="title"/>
          </p:nvPr>
        </p:nvSpPr>
        <p:spPr>
          <a:xfrm>
            <a:off x="407328" y="153573"/>
            <a:ext cx="5792136" cy="1155109"/>
          </a:xfrm>
          <a:ln w="19050">
            <a:noFill/>
          </a:ln>
        </p:spPr>
        <p:txBody>
          <a:bodyPr>
            <a:normAutofit/>
          </a:bodyPr>
          <a:lstStyle/>
          <a:p>
            <a:r>
              <a:rPr lang="en-US" sz="4400" dirty="0"/>
              <a:t>Serving the community</a:t>
            </a:r>
          </a:p>
        </p:txBody>
      </p:sp>
      <p:sp>
        <p:nvSpPr>
          <p:cNvPr id="4" name="TextBox 3">
            <a:extLst>
              <a:ext uri="{FF2B5EF4-FFF2-40B4-BE49-F238E27FC236}">
                <a16:creationId xmlns:a16="http://schemas.microsoft.com/office/drawing/2014/main" id="{411B1575-E6C2-C1B4-F3DB-E67B97ED4D3F}"/>
              </a:ext>
            </a:extLst>
          </p:cNvPr>
          <p:cNvSpPr txBox="1"/>
          <p:nvPr/>
        </p:nvSpPr>
        <p:spPr>
          <a:xfrm>
            <a:off x="6334476" y="500294"/>
            <a:ext cx="4445448" cy="461665"/>
          </a:xfrm>
          <a:prstGeom prst="rect">
            <a:avLst/>
          </a:prstGeom>
          <a:noFill/>
        </p:spPr>
        <p:txBody>
          <a:bodyPr wrap="none" rtlCol="0">
            <a:spAutoFit/>
          </a:bodyPr>
          <a:lstStyle/>
          <a:p>
            <a:r>
              <a:rPr lang="en-US" sz="2400" i="1" dirty="0">
                <a:solidFill>
                  <a:schemeClr val="tx2">
                    <a:lumMod val="75000"/>
                  </a:schemeClr>
                </a:solidFill>
                <a:latin typeface="Amasis MT Pro Medium" panose="02040604050005020304" pitchFamily="18" charset="0"/>
              </a:rPr>
              <a:t>Getting to know your local VFDs</a:t>
            </a:r>
          </a:p>
        </p:txBody>
      </p:sp>
      <p:sp>
        <p:nvSpPr>
          <p:cNvPr id="5" name="TextBox 4">
            <a:extLst>
              <a:ext uri="{FF2B5EF4-FFF2-40B4-BE49-F238E27FC236}">
                <a16:creationId xmlns:a16="http://schemas.microsoft.com/office/drawing/2014/main" id="{6F65ADD2-0A8F-1709-3757-E71651C4C559}"/>
              </a:ext>
            </a:extLst>
          </p:cNvPr>
          <p:cNvSpPr txBox="1"/>
          <p:nvPr/>
        </p:nvSpPr>
        <p:spPr>
          <a:xfrm>
            <a:off x="0" y="5553512"/>
            <a:ext cx="11477716" cy="861774"/>
          </a:xfrm>
          <a:prstGeom prst="rect">
            <a:avLst/>
          </a:prstGeom>
          <a:noFill/>
        </p:spPr>
        <p:txBody>
          <a:bodyPr wrap="square" rtlCol="0">
            <a:spAutoFit/>
          </a:bodyPr>
          <a:lstStyle/>
          <a:p>
            <a:pPr algn="ctr"/>
            <a:r>
              <a:rPr lang="en-US" sz="1600" dirty="0">
                <a:solidFill>
                  <a:schemeClr val="accent1">
                    <a:lumMod val="20000"/>
                    <a:lumOff val="80000"/>
                  </a:schemeClr>
                </a:solidFill>
                <a:latin typeface="Amasis MT Pro Light" panose="02040304050005020304" pitchFamily="18" charset="0"/>
              </a:rPr>
              <a:t>The formation of Washington County ESD 1 would help these departments continue operating successfully </a:t>
            </a:r>
          </a:p>
          <a:p>
            <a:pPr algn="ctr"/>
            <a:r>
              <a:rPr lang="en-US" sz="1600" dirty="0">
                <a:solidFill>
                  <a:schemeClr val="accent1">
                    <a:lumMod val="20000"/>
                    <a:lumOff val="80000"/>
                  </a:schemeClr>
                </a:solidFill>
                <a:latin typeface="Amasis MT Pro Light" panose="02040304050005020304" pitchFamily="18" charset="0"/>
              </a:rPr>
              <a:t>by providing additional funding and equipment to better serve their communities, and allow for better </a:t>
            </a:r>
          </a:p>
          <a:p>
            <a:pPr algn="ctr"/>
            <a:r>
              <a:rPr lang="en-US" sz="1600" dirty="0">
                <a:solidFill>
                  <a:schemeClr val="accent1">
                    <a:lumMod val="20000"/>
                    <a:lumOff val="80000"/>
                  </a:schemeClr>
                </a:solidFill>
                <a:latin typeface="Amasis MT Pro Light" panose="02040304050005020304" pitchFamily="18" charset="0"/>
              </a:rPr>
              <a:t>communication and cooperation with responses to emergency situations in the area. </a:t>
            </a:r>
          </a:p>
        </p:txBody>
      </p:sp>
      <p:pic>
        <p:nvPicPr>
          <p:cNvPr id="7" name="Picture 6" descr="A child sitting in the driver's seat of a fire truck&#10;&#10;Description automatically generated with medium confidence">
            <a:extLst>
              <a:ext uri="{FF2B5EF4-FFF2-40B4-BE49-F238E27FC236}">
                <a16:creationId xmlns:a16="http://schemas.microsoft.com/office/drawing/2014/main" id="{FE1F5124-D586-81A3-D829-E42065A268EF}"/>
              </a:ext>
            </a:extLst>
          </p:cNvPr>
          <p:cNvPicPr>
            <a:picLocks noChangeAspect="1"/>
          </p:cNvPicPr>
          <p:nvPr/>
        </p:nvPicPr>
        <p:blipFill rotWithShape="1">
          <a:blip r:embed="rId2"/>
          <a:srcRect t="7067" b="16338"/>
          <a:stretch/>
        </p:blipFill>
        <p:spPr>
          <a:xfrm>
            <a:off x="407329" y="1682098"/>
            <a:ext cx="1503788" cy="1535786"/>
          </a:xfrm>
          <a:prstGeom prst="rect">
            <a:avLst/>
          </a:prstGeom>
          <a:ln w="38100">
            <a:solidFill>
              <a:schemeClr val="accent1">
                <a:lumMod val="75000"/>
              </a:schemeClr>
            </a:solidFill>
          </a:ln>
        </p:spPr>
      </p:pic>
      <p:pic>
        <p:nvPicPr>
          <p:cNvPr id="9" name="Picture 8" descr="A hand holding a box of food&#10;&#10;Description automatically generated with low confidence">
            <a:extLst>
              <a:ext uri="{FF2B5EF4-FFF2-40B4-BE49-F238E27FC236}">
                <a16:creationId xmlns:a16="http://schemas.microsoft.com/office/drawing/2014/main" id="{D453E31D-7459-B146-20DE-5164E894DFD6}"/>
              </a:ext>
            </a:extLst>
          </p:cNvPr>
          <p:cNvPicPr>
            <a:picLocks noChangeAspect="1"/>
          </p:cNvPicPr>
          <p:nvPr/>
        </p:nvPicPr>
        <p:blipFill>
          <a:blip r:embed="rId3"/>
          <a:stretch>
            <a:fillRect/>
          </a:stretch>
        </p:blipFill>
        <p:spPr>
          <a:xfrm>
            <a:off x="9548244" y="3631963"/>
            <a:ext cx="1665436" cy="1665436"/>
          </a:xfrm>
          <a:prstGeom prst="rect">
            <a:avLst/>
          </a:prstGeom>
          <a:ln w="38100">
            <a:solidFill>
              <a:schemeClr val="accent1">
                <a:lumMod val="75000"/>
              </a:schemeClr>
            </a:solidFill>
          </a:ln>
        </p:spPr>
      </p:pic>
      <p:cxnSp>
        <p:nvCxnSpPr>
          <p:cNvPr id="11" name="Straight Connector 10">
            <a:extLst>
              <a:ext uri="{FF2B5EF4-FFF2-40B4-BE49-F238E27FC236}">
                <a16:creationId xmlns:a16="http://schemas.microsoft.com/office/drawing/2014/main" id="{9341C3F4-0F6E-5AB7-7E38-3A33299E6AF8}"/>
              </a:ext>
            </a:extLst>
          </p:cNvPr>
          <p:cNvCxnSpPr/>
          <p:nvPr/>
        </p:nvCxnSpPr>
        <p:spPr>
          <a:xfrm>
            <a:off x="285226" y="1065402"/>
            <a:ext cx="111924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E97E600-CC21-E70E-D2F8-8740B9A8494E}"/>
              </a:ext>
            </a:extLst>
          </p:cNvPr>
          <p:cNvSpPr txBox="1"/>
          <p:nvPr/>
        </p:nvSpPr>
        <p:spPr>
          <a:xfrm>
            <a:off x="167780" y="1162587"/>
            <a:ext cx="2357306" cy="461665"/>
          </a:xfrm>
          <a:prstGeom prst="rect">
            <a:avLst/>
          </a:prstGeom>
          <a:noFill/>
        </p:spPr>
        <p:txBody>
          <a:bodyPr wrap="square" rtlCol="0">
            <a:spAutoFit/>
          </a:bodyPr>
          <a:lstStyle/>
          <a:p>
            <a:r>
              <a:rPr lang="en-US" sz="2400" dirty="0">
                <a:solidFill>
                  <a:schemeClr val="accent1">
                    <a:lumMod val="75000"/>
                  </a:schemeClr>
                </a:solidFill>
              </a:rPr>
              <a:t>Chappell Hill VFD</a:t>
            </a:r>
          </a:p>
        </p:txBody>
      </p:sp>
      <p:sp>
        <p:nvSpPr>
          <p:cNvPr id="14" name="TextBox 13">
            <a:extLst>
              <a:ext uri="{FF2B5EF4-FFF2-40B4-BE49-F238E27FC236}">
                <a16:creationId xmlns:a16="http://schemas.microsoft.com/office/drawing/2014/main" id="{F2B1FB6B-E971-F402-0CC0-EEE76D8376FE}"/>
              </a:ext>
            </a:extLst>
          </p:cNvPr>
          <p:cNvSpPr txBox="1"/>
          <p:nvPr/>
        </p:nvSpPr>
        <p:spPr>
          <a:xfrm>
            <a:off x="9196916" y="3108167"/>
            <a:ext cx="2167581" cy="461665"/>
          </a:xfrm>
          <a:prstGeom prst="rect">
            <a:avLst/>
          </a:prstGeom>
          <a:noFill/>
        </p:spPr>
        <p:txBody>
          <a:bodyPr wrap="none" rtlCol="0">
            <a:spAutoFit/>
          </a:bodyPr>
          <a:lstStyle/>
          <a:p>
            <a:r>
              <a:rPr lang="en-US" sz="2400" dirty="0">
                <a:solidFill>
                  <a:schemeClr val="accent1">
                    <a:lumMod val="75000"/>
                  </a:schemeClr>
                </a:solidFill>
              </a:rPr>
              <a:t>Meyersville VFD</a:t>
            </a:r>
          </a:p>
        </p:txBody>
      </p:sp>
      <p:sp>
        <p:nvSpPr>
          <p:cNvPr id="15" name="TextBox 14">
            <a:extLst>
              <a:ext uri="{FF2B5EF4-FFF2-40B4-BE49-F238E27FC236}">
                <a16:creationId xmlns:a16="http://schemas.microsoft.com/office/drawing/2014/main" id="{2C5621D8-7CFE-8590-6340-FF4A4E6BA174}"/>
              </a:ext>
            </a:extLst>
          </p:cNvPr>
          <p:cNvSpPr txBox="1"/>
          <p:nvPr/>
        </p:nvSpPr>
        <p:spPr>
          <a:xfrm>
            <a:off x="2147580" y="1761442"/>
            <a:ext cx="8984611" cy="1477328"/>
          </a:xfrm>
          <a:prstGeom prst="rect">
            <a:avLst/>
          </a:prstGeom>
          <a:noFill/>
          <a:ln w="3175">
            <a:solidFill>
              <a:schemeClr val="tx1"/>
            </a:solidFill>
          </a:ln>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Amasis MT Pro Medium" panose="02040604050005020304" pitchFamily="18" charset="0"/>
              </a:rPr>
              <a:t>Chappell Hill VFD was founded in 1974</a:t>
            </a:r>
          </a:p>
          <a:p>
            <a:pPr marL="285750" indent="-285750">
              <a:buFont typeface="Arial" panose="020B0604020202020204" pitchFamily="34" charset="0"/>
              <a:buChar char="•"/>
            </a:pPr>
            <a:r>
              <a:rPr lang="en-US" dirty="0">
                <a:solidFill>
                  <a:schemeClr val="tx1">
                    <a:lumMod val="75000"/>
                    <a:lumOff val="25000"/>
                  </a:schemeClr>
                </a:solidFill>
                <a:latin typeface="Amasis MT Pro Medium" panose="02040604050005020304" pitchFamily="18" charset="0"/>
              </a:rPr>
              <a:t>They cover approximately 100 square miles, and serve an estimated 5,000 citizens</a:t>
            </a:r>
          </a:p>
          <a:p>
            <a:pPr marL="285750" indent="-285750">
              <a:buFont typeface="Arial" panose="020B0604020202020204" pitchFamily="34" charset="0"/>
              <a:buChar char="•"/>
            </a:pPr>
            <a:r>
              <a:rPr lang="en-US" dirty="0">
                <a:solidFill>
                  <a:schemeClr val="tx1">
                    <a:lumMod val="75000"/>
                    <a:lumOff val="25000"/>
                  </a:schemeClr>
                </a:solidFill>
                <a:latin typeface="Amasis MT Pro Medium" panose="02040604050005020304" pitchFamily="18" charset="0"/>
              </a:rPr>
              <a:t>Run by Fire Chief Michael </a:t>
            </a:r>
            <a:r>
              <a:rPr lang="en-US" dirty="0" err="1">
                <a:solidFill>
                  <a:schemeClr val="tx1">
                    <a:lumMod val="75000"/>
                    <a:lumOff val="25000"/>
                  </a:schemeClr>
                </a:solidFill>
                <a:latin typeface="Amasis MT Pro Medium" panose="02040604050005020304" pitchFamily="18" charset="0"/>
              </a:rPr>
              <a:t>Kmiec</a:t>
            </a:r>
            <a:endParaRPr lang="en-US" dirty="0">
              <a:solidFill>
                <a:schemeClr val="tx1">
                  <a:lumMod val="75000"/>
                  <a:lumOff val="25000"/>
                </a:schemeClr>
              </a:solidFill>
              <a:latin typeface="Amasis MT Pro Medium" panose="02040604050005020304" pitchFamily="18" charset="0"/>
            </a:endParaRPr>
          </a:p>
          <a:p>
            <a:pPr marL="285750" indent="-285750">
              <a:buFont typeface="Arial" panose="020B0604020202020204" pitchFamily="34" charset="0"/>
              <a:buChar char="•"/>
            </a:pPr>
            <a:r>
              <a:rPr lang="en-US" dirty="0">
                <a:solidFill>
                  <a:schemeClr val="tx1">
                    <a:lumMod val="75000"/>
                    <a:lumOff val="25000"/>
                  </a:schemeClr>
                </a:solidFill>
                <a:latin typeface="Amasis MT Pro Medium" panose="02040604050005020304" pitchFamily="18" charset="0"/>
              </a:rPr>
              <a:t>Made up of 21 volunteers, including command staff, firefighters, trainees, and general members.</a:t>
            </a:r>
            <a:endParaRPr lang="en-US" sz="1600" dirty="0">
              <a:solidFill>
                <a:schemeClr val="tx1">
                  <a:lumMod val="75000"/>
                  <a:lumOff val="25000"/>
                </a:schemeClr>
              </a:solidFill>
              <a:latin typeface="Amasis MT Pro Medium" panose="02040604050005020304" pitchFamily="18" charset="0"/>
            </a:endParaRPr>
          </a:p>
        </p:txBody>
      </p:sp>
      <p:sp>
        <p:nvSpPr>
          <p:cNvPr id="16" name="TextBox 15">
            <a:extLst>
              <a:ext uri="{FF2B5EF4-FFF2-40B4-BE49-F238E27FC236}">
                <a16:creationId xmlns:a16="http://schemas.microsoft.com/office/drawing/2014/main" id="{3982F01D-B36B-E71D-19B1-4ED6DFBD0DEF}"/>
              </a:ext>
            </a:extLst>
          </p:cNvPr>
          <p:cNvSpPr txBox="1"/>
          <p:nvPr/>
        </p:nvSpPr>
        <p:spPr>
          <a:xfrm>
            <a:off x="580413" y="3767982"/>
            <a:ext cx="8848813" cy="1477328"/>
          </a:xfrm>
          <a:prstGeom prst="rect">
            <a:avLst/>
          </a:prstGeom>
          <a:noFill/>
          <a:ln w="3175">
            <a:solidFill>
              <a:schemeClr val="tx1"/>
            </a:solidFill>
          </a:ln>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Amasis MT Pro Medium" panose="02040604050005020304" pitchFamily="18" charset="0"/>
              </a:rPr>
              <a:t>Meyersville VFD was founded in 1982</a:t>
            </a:r>
          </a:p>
          <a:p>
            <a:pPr marL="285750" indent="-285750">
              <a:buFont typeface="Arial" panose="020B0604020202020204" pitchFamily="34" charset="0"/>
              <a:buChar char="•"/>
            </a:pPr>
            <a:r>
              <a:rPr lang="en-US" dirty="0">
                <a:solidFill>
                  <a:schemeClr val="tx1">
                    <a:lumMod val="75000"/>
                    <a:lumOff val="25000"/>
                  </a:schemeClr>
                </a:solidFill>
                <a:latin typeface="Amasis MT Pro Medium" panose="02040604050005020304" pitchFamily="18" charset="0"/>
              </a:rPr>
              <a:t>They cover approximately 47 square miles, and serve an estimated 2,100 citizens</a:t>
            </a:r>
          </a:p>
          <a:p>
            <a:pPr marL="285750" indent="-285750">
              <a:buFont typeface="Arial" panose="020B0604020202020204" pitchFamily="34" charset="0"/>
              <a:buChar char="•"/>
            </a:pPr>
            <a:r>
              <a:rPr lang="en-US" dirty="0">
                <a:solidFill>
                  <a:schemeClr val="tx1">
                    <a:lumMod val="75000"/>
                    <a:lumOff val="25000"/>
                  </a:schemeClr>
                </a:solidFill>
                <a:latin typeface="Amasis MT Pro Medium" panose="02040604050005020304" pitchFamily="18" charset="0"/>
              </a:rPr>
              <a:t>Run by Fire Chief Trey Burleson</a:t>
            </a:r>
          </a:p>
          <a:p>
            <a:pPr marL="285750" indent="-285750">
              <a:buFont typeface="Arial" panose="020B0604020202020204" pitchFamily="34" charset="0"/>
              <a:buChar char="•"/>
            </a:pPr>
            <a:r>
              <a:rPr lang="en-US" dirty="0">
                <a:solidFill>
                  <a:schemeClr val="tx1">
                    <a:lumMod val="75000"/>
                    <a:lumOff val="25000"/>
                  </a:schemeClr>
                </a:solidFill>
                <a:latin typeface="Amasis MT Pro Medium" panose="02040604050005020304" pitchFamily="18" charset="0"/>
              </a:rPr>
              <a:t>Made up of 19 volunteers, including command staff, firefighters, trainees, and</a:t>
            </a:r>
          </a:p>
          <a:p>
            <a:r>
              <a:rPr lang="en-US" dirty="0">
                <a:solidFill>
                  <a:schemeClr val="tx1">
                    <a:lumMod val="75000"/>
                    <a:lumOff val="25000"/>
                  </a:schemeClr>
                </a:solidFill>
                <a:latin typeface="Amasis MT Pro Medium" panose="02040604050005020304" pitchFamily="18" charset="0"/>
              </a:rPr>
              <a:t>     general members. </a:t>
            </a:r>
          </a:p>
        </p:txBody>
      </p:sp>
    </p:spTree>
    <p:extLst>
      <p:ext uri="{BB962C8B-B14F-4D97-AF65-F5344CB8AC3E}">
        <p14:creationId xmlns:p14="http://schemas.microsoft.com/office/powerpoint/2010/main" val="329589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childTnLst>
                          </p:cTn>
                        </p:par>
                        <p:par>
                          <p:cTn id="12" fill="hold">
                            <p:stCondLst>
                              <p:cond delay="2500"/>
                            </p:stCondLst>
                            <p:childTnLst>
                              <p:par>
                                <p:cTn id="13" presetID="5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3000"/>
                            </p:stCondLst>
                            <p:childTnLst>
                              <p:par>
                                <p:cTn id="19" presetID="53" presetClass="entr" presetSubtype="16"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BA95F-58AD-E994-A3B9-3158D82DBD1C}"/>
              </a:ext>
            </a:extLst>
          </p:cNvPr>
          <p:cNvSpPr>
            <a:spLocks noGrp="1"/>
          </p:cNvSpPr>
          <p:nvPr>
            <p:ph type="title"/>
          </p:nvPr>
        </p:nvSpPr>
        <p:spPr>
          <a:xfrm>
            <a:off x="2237544" y="80999"/>
            <a:ext cx="7487611" cy="707886"/>
          </a:xfrm>
          <a:ln w="19050">
            <a:noFill/>
          </a:ln>
        </p:spPr>
        <p:txBody>
          <a:bodyPr>
            <a:noAutofit/>
          </a:bodyPr>
          <a:lstStyle/>
          <a:p>
            <a:pPr algn="ctr"/>
            <a:r>
              <a:rPr lang="en-US" sz="4000" dirty="0">
                <a:solidFill>
                  <a:schemeClr val="tx1"/>
                </a:solidFill>
              </a:rPr>
              <a:t>Proposed district boundaries</a:t>
            </a:r>
          </a:p>
        </p:txBody>
      </p:sp>
      <p:sp>
        <p:nvSpPr>
          <p:cNvPr id="8" name="TextBox 7">
            <a:extLst>
              <a:ext uri="{FF2B5EF4-FFF2-40B4-BE49-F238E27FC236}">
                <a16:creationId xmlns:a16="http://schemas.microsoft.com/office/drawing/2014/main" id="{200D2E56-4453-62FA-1A92-1B56958EC328}"/>
              </a:ext>
            </a:extLst>
          </p:cNvPr>
          <p:cNvSpPr txBox="1"/>
          <p:nvPr/>
        </p:nvSpPr>
        <p:spPr>
          <a:xfrm>
            <a:off x="1043990" y="1295749"/>
            <a:ext cx="1837362" cy="400110"/>
          </a:xfrm>
          <a:prstGeom prst="rect">
            <a:avLst/>
          </a:prstGeom>
          <a:noFill/>
        </p:spPr>
        <p:txBody>
          <a:bodyPr wrap="none" rtlCol="0">
            <a:spAutoFit/>
          </a:bodyPr>
          <a:lstStyle/>
          <a:p>
            <a:r>
              <a:rPr lang="en-US" sz="2000" dirty="0"/>
              <a:t>Meyersville VFD</a:t>
            </a:r>
          </a:p>
        </p:txBody>
      </p:sp>
      <p:sp>
        <p:nvSpPr>
          <p:cNvPr id="9" name="TextBox 8">
            <a:extLst>
              <a:ext uri="{FF2B5EF4-FFF2-40B4-BE49-F238E27FC236}">
                <a16:creationId xmlns:a16="http://schemas.microsoft.com/office/drawing/2014/main" id="{121206AC-E540-B3DD-74BF-79FEFB23E05B}"/>
              </a:ext>
            </a:extLst>
          </p:cNvPr>
          <p:cNvSpPr txBox="1"/>
          <p:nvPr/>
        </p:nvSpPr>
        <p:spPr>
          <a:xfrm>
            <a:off x="9296256" y="1294719"/>
            <a:ext cx="1952779" cy="400110"/>
          </a:xfrm>
          <a:prstGeom prst="rect">
            <a:avLst/>
          </a:prstGeom>
          <a:noFill/>
        </p:spPr>
        <p:txBody>
          <a:bodyPr wrap="none" rtlCol="0">
            <a:spAutoFit/>
          </a:bodyPr>
          <a:lstStyle/>
          <a:p>
            <a:r>
              <a:rPr lang="en-US" sz="2000" dirty="0"/>
              <a:t>Chappell Hill VFD</a:t>
            </a:r>
          </a:p>
        </p:txBody>
      </p:sp>
      <p:sp>
        <p:nvSpPr>
          <p:cNvPr id="10" name="TextBox 9">
            <a:extLst>
              <a:ext uri="{FF2B5EF4-FFF2-40B4-BE49-F238E27FC236}">
                <a16:creationId xmlns:a16="http://schemas.microsoft.com/office/drawing/2014/main" id="{2AD8E635-157D-761C-24B5-7CE963E6B3E9}"/>
              </a:ext>
            </a:extLst>
          </p:cNvPr>
          <p:cNvSpPr txBox="1"/>
          <p:nvPr/>
        </p:nvSpPr>
        <p:spPr>
          <a:xfrm>
            <a:off x="3095625" y="5625614"/>
            <a:ext cx="6438900" cy="707886"/>
          </a:xfrm>
          <a:prstGeom prst="rect">
            <a:avLst/>
          </a:prstGeom>
          <a:noFill/>
        </p:spPr>
        <p:txBody>
          <a:bodyPr wrap="square" rtlCol="0">
            <a:spAutoFit/>
          </a:bodyPr>
          <a:lstStyle/>
          <a:p>
            <a:r>
              <a:rPr lang="en-US" sz="4000" dirty="0">
                <a:solidFill>
                  <a:schemeClr val="accent1">
                    <a:lumMod val="20000"/>
                    <a:lumOff val="80000"/>
                  </a:schemeClr>
                </a:solidFill>
              </a:rPr>
              <a:t>WASHINGTON COUNTY ESD 1</a:t>
            </a:r>
          </a:p>
        </p:txBody>
      </p:sp>
      <p:sp>
        <p:nvSpPr>
          <p:cNvPr id="11" name="TextBox 10">
            <a:extLst>
              <a:ext uri="{FF2B5EF4-FFF2-40B4-BE49-F238E27FC236}">
                <a16:creationId xmlns:a16="http://schemas.microsoft.com/office/drawing/2014/main" id="{5DCB93C8-29A9-B620-8541-D53257C53E96}"/>
              </a:ext>
            </a:extLst>
          </p:cNvPr>
          <p:cNvSpPr txBox="1"/>
          <p:nvPr/>
        </p:nvSpPr>
        <p:spPr>
          <a:xfrm>
            <a:off x="1050883" y="4027802"/>
            <a:ext cx="1823576" cy="369332"/>
          </a:xfrm>
          <a:prstGeom prst="rect">
            <a:avLst/>
          </a:prstGeom>
          <a:noFill/>
        </p:spPr>
        <p:txBody>
          <a:bodyPr wrap="none" rtlCol="0">
            <a:spAutoFit/>
          </a:bodyPr>
          <a:lstStyle/>
          <a:p>
            <a:r>
              <a:rPr lang="en-US" dirty="0"/>
              <a:t>~ 47 Square Miles</a:t>
            </a:r>
          </a:p>
        </p:txBody>
      </p:sp>
      <p:sp>
        <p:nvSpPr>
          <p:cNvPr id="12" name="TextBox 11">
            <a:extLst>
              <a:ext uri="{FF2B5EF4-FFF2-40B4-BE49-F238E27FC236}">
                <a16:creationId xmlns:a16="http://schemas.microsoft.com/office/drawing/2014/main" id="{8CEFFA09-3DD9-CFAA-6AB9-36EA2325928A}"/>
              </a:ext>
            </a:extLst>
          </p:cNvPr>
          <p:cNvSpPr txBox="1"/>
          <p:nvPr/>
        </p:nvSpPr>
        <p:spPr>
          <a:xfrm>
            <a:off x="9296256" y="4093766"/>
            <a:ext cx="1957587" cy="369332"/>
          </a:xfrm>
          <a:prstGeom prst="rect">
            <a:avLst/>
          </a:prstGeom>
          <a:noFill/>
        </p:spPr>
        <p:txBody>
          <a:bodyPr wrap="none" rtlCol="0">
            <a:spAutoFit/>
          </a:bodyPr>
          <a:lstStyle/>
          <a:p>
            <a:r>
              <a:rPr lang="en-US" dirty="0"/>
              <a:t>~ 100 Square Miles</a:t>
            </a:r>
          </a:p>
        </p:txBody>
      </p:sp>
      <p:sp>
        <p:nvSpPr>
          <p:cNvPr id="13" name="Rectangle 12">
            <a:extLst>
              <a:ext uri="{FF2B5EF4-FFF2-40B4-BE49-F238E27FC236}">
                <a16:creationId xmlns:a16="http://schemas.microsoft.com/office/drawing/2014/main" id="{4D4993CE-B84A-A7E2-C54A-3A9DEFF91B08}"/>
              </a:ext>
            </a:extLst>
          </p:cNvPr>
          <p:cNvSpPr/>
          <p:nvPr/>
        </p:nvSpPr>
        <p:spPr>
          <a:xfrm>
            <a:off x="671119" y="1149292"/>
            <a:ext cx="2718033" cy="3464653"/>
          </a:xfrm>
          <a:prstGeom prst="rect">
            <a:avLst/>
          </a:prstGeom>
          <a:noFill/>
          <a:ln>
            <a:solidFill>
              <a:schemeClr val="tx1"/>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214AB4-2119-BF60-047C-69F19FDAA2B4}"/>
              </a:ext>
            </a:extLst>
          </p:cNvPr>
          <p:cNvSpPr/>
          <p:nvPr/>
        </p:nvSpPr>
        <p:spPr>
          <a:xfrm>
            <a:off x="8808440" y="1090569"/>
            <a:ext cx="2877424" cy="3649211"/>
          </a:xfrm>
          <a:prstGeom prst="rect">
            <a:avLst/>
          </a:prstGeom>
          <a:noFill/>
          <a:ln>
            <a:solidFill>
              <a:schemeClr val="tx1"/>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4E3942A-1BF4-FCAC-C1CB-57C0A21D2B48}"/>
              </a:ext>
            </a:extLst>
          </p:cNvPr>
          <p:cNvCxnSpPr/>
          <p:nvPr/>
        </p:nvCxnSpPr>
        <p:spPr>
          <a:xfrm>
            <a:off x="402672" y="739102"/>
            <a:ext cx="11157357"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5" name="Picture 4" descr="A map of a neighborhood&#10;&#10;Description automatically generated">
            <a:extLst>
              <a:ext uri="{FF2B5EF4-FFF2-40B4-BE49-F238E27FC236}">
                <a16:creationId xmlns:a16="http://schemas.microsoft.com/office/drawing/2014/main" id="{960FFEAC-AB9D-A9E1-EBF7-1BCA4394816E}"/>
              </a:ext>
            </a:extLst>
          </p:cNvPr>
          <p:cNvPicPr>
            <a:picLocks noChangeAspect="1"/>
          </p:cNvPicPr>
          <p:nvPr/>
        </p:nvPicPr>
        <p:blipFill rotWithShape="1">
          <a:blip r:embed="rId2"/>
          <a:srcRect b="3922"/>
          <a:stretch/>
        </p:blipFill>
        <p:spPr>
          <a:xfrm>
            <a:off x="4212119" y="847143"/>
            <a:ext cx="3773354" cy="4691657"/>
          </a:xfrm>
          <a:prstGeom prst="rect">
            <a:avLst/>
          </a:prstGeom>
          <a:ln w="28575">
            <a:solidFill>
              <a:schemeClr val="tx1"/>
            </a:solidFill>
          </a:ln>
          <a:effectLst>
            <a:glow rad="139700">
              <a:schemeClr val="accent6">
                <a:satMod val="175000"/>
                <a:alpha val="40000"/>
              </a:schemeClr>
            </a:glow>
          </a:effectLst>
        </p:spPr>
      </p:pic>
      <p:pic>
        <p:nvPicPr>
          <p:cNvPr id="17" name="Picture 16" descr="A map of a city&#10;&#10;Description automatically generated">
            <a:extLst>
              <a:ext uri="{FF2B5EF4-FFF2-40B4-BE49-F238E27FC236}">
                <a16:creationId xmlns:a16="http://schemas.microsoft.com/office/drawing/2014/main" id="{061E63CA-34E9-1CCE-9A39-44009474020C}"/>
              </a:ext>
            </a:extLst>
          </p:cNvPr>
          <p:cNvPicPr>
            <a:picLocks noChangeAspect="1"/>
          </p:cNvPicPr>
          <p:nvPr/>
        </p:nvPicPr>
        <p:blipFill>
          <a:blip r:embed="rId3"/>
          <a:stretch>
            <a:fillRect/>
          </a:stretch>
        </p:blipFill>
        <p:spPr>
          <a:xfrm>
            <a:off x="999481" y="1721945"/>
            <a:ext cx="1926380" cy="2318590"/>
          </a:xfrm>
          <a:prstGeom prst="rect">
            <a:avLst/>
          </a:prstGeom>
          <a:ln w="19050">
            <a:solidFill>
              <a:schemeClr val="tx1"/>
            </a:solidFill>
          </a:ln>
        </p:spPr>
      </p:pic>
      <p:pic>
        <p:nvPicPr>
          <p:cNvPr id="19" name="Picture 18" descr="A map of a city&#10;&#10;Description automatically generated">
            <a:extLst>
              <a:ext uri="{FF2B5EF4-FFF2-40B4-BE49-F238E27FC236}">
                <a16:creationId xmlns:a16="http://schemas.microsoft.com/office/drawing/2014/main" id="{F2E5CF22-91FA-CA75-3630-9508CB720F26}"/>
              </a:ext>
            </a:extLst>
          </p:cNvPr>
          <p:cNvPicPr>
            <a:picLocks noChangeAspect="1"/>
          </p:cNvPicPr>
          <p:nvPr/>
        </p:nvPicPr>
        <p:blipFill>
          <a:blip r:embed="rId4"/>
          <a:stretch>
            <a:fillRect/>
          </a:stretch>
        </p:blipFill>
        <p:spPr>
          <a:xfrm>
            <a:off x="9217855" y="1688011"/>
            <a:ext cx="2058593" cy="2386457"/>
          </a:xfrm>
          <a:prstGeom prst="rect">
            <a:avLst/>
          </a:prstGeom>
          <a:ln w="19050">
            <a:solidFill>
              <a:schemeClr val="tx1"/>
            </a:solidFill>
          </a:ln>
        </p:spPr>
      </p:pic>
    </p:spTree>
    <p:extLst>
      <p:ext uri="{BB962C8B-B14F-4D97-AF65-F5344CB8AC3E}">
        <p14:creationId xmlns:p14="http://schemas.microsoft.com/office/powerpoint/2010/main" val="1703455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ACE0-EE13-2A02-A7B4-F6AEA5B8A0EF}"/>
              </a:ext>
            </a:extLst>
          </p:cNvPr>
          <p:cNvSpPr>
            <a:spLocks noGrp="1"/>
          </p:cNvSpPr>
          <p:nvPr>
            <p:ph type="title"/>
          </p:nvPr>
        </p:nvSpPr>
        <p:spPr>
          <a:xfrm>
            <a:off x="2020577" y="265567"/>
            <a:ext cx="7981662" cy="970450"/>
          </a:xfrm>
          <a:ln w="12700">
            <a:solidFill>
              <a:schemeClr val="tx1"/>
            </a:solidFill>
          </a:ln>
        </p:spPr>
        <p:txBody>
          <a:bodyPr>
            <a:normAutofit/>
          </a:bodyPr>
          <a:lstStyle/>
          <a:p>
            <a:r>
              <a:rPr lang="en-US" sz="4000" dirty="0"/>
              <a:t>Call Volume Data from 2020 </a:t>
            </a:r>
            <a:r>
              <a:rPr lang="en-US" sz="2800" dirty="0"/>
              <a:t>to</a:t>
            </a:r>
            <a:r>
              <a:rPr lang="en-US" sz="4000" dirty="0"/>
              <a:t> 2024</a:t>
            </a:r>
          </a:p>
        </p:txBody>
      </p:sp>
      <p:sp>
        <p:nvSpPr>
          <p:cNvPr id="5" name="TextBox 4">
            <a:extLst>
              <a:ext uri="{FF2B5EF4-FFF2-40B4-BE49-F238E27FC236}">
                <a16:creationId xmlns:a16="http://schemas.microsoft.com/office/drawing/2014/main" id="{B3C1B139-7724-86BB-C025-D88AC0561CD5}"/>
              </a:ext>
            </a:extLst>
          </p:cNvPr>
          <p:cNvSpPr txBox="1"/>
          <p:nvPr/>
        </p:nvSpPr>
        <p:spPr>
          <a:xfrm>
            <a:off x="2119051" y="2682899"/>
            <a:ext cx="7784714" cy="584775"/>
          </a:xfrm>
          <a:prstGeom prst="rect">
            <a:avLst/>
          </a:prstGeom>
          <a:noFill/>
        </p:spPr>
        <p:txBody>
          <a:bodyPr wrap="square">
            <a:spAutoFit/>
          </a:bodyPr>
          <a:lstStyle/>
          <a:p>
            <a:r>
              <a:rPr lang="en-US" sz="2800" dirty="0"/>
              <a:t>In 2023, the Departments made </a:t>
            </a:r>
            <a:r>
              <a:rPr lang="en-US" sz="3200" u="sng" dirty="0"/>
              <a:t>243</a:t>
            </a:r>
            <a:r>
              <a:rPr lang="en-US" sz="3200" dirty="0"/>
              <a:t> </a:t>
            </a:r>
            <a:r>
              <a:rPr lang="en-US" sz="2800" dirty="0"/>
              <a:t>calls combined</a:t>
            </a:r>
          </a:p>
        </p:txBody>
      </p:sp>
      <p:sp>
        <p:nvSpPr>
          <p:cNvPr id="7" name="TextBox 6">
            <a:extLst>
              <a:ext uri="{FF2B5EF4-FFF2-40B4-BE49-F238E27FC236}">
                <a16:creationId xmlns:a16="http://schemas.microsoft.com/office/drawing/2014/main" id="{1348C6B4-A9AE-E21F-232B-CA0FFFDBE1CF}"/>
              </a:ext>
            </a:extLst>
          </p:cNvPr>
          <p:cNvSpPr txBox="1"/>
          <p:nvPr/>
        </p:nvSpPr>
        <p:spPr>
          <a:xfrm>
            <a:off x="838897" y="1251738"/>
            <a:ext cx="10345022" cy="1569660"/>
          </a:xfrm>
          <a:prstGeom prst="rect">
            <a:avLst/>
          </a:prstGeom>
          <a:noFill/>
        </p:spPr>
        <p:txBody>
          <a:bodyPr wrap="square">
            <a:spAutoFit/>
          </a:bodyPr>
          <a:lstStyle/>
          <a:p>
            <a:pPr algn="ctr"/>
            <a:r>
              <a:rPr lang="en-US" sz="2800" dirty="0"/>
              <a:t>In 2020, Chappell Hill VFD and Meyersville VFD responded to </a:t>
            </a:r>
            <a:r>
              <a:rPr lang="en-US" sz="3200" u="sng" dirty="0"/>
              <a:t>117 calls</a:t>
            </a:r>
            <a:endParaRPr lang="en-US" sz="2800" u="sng" dirty="0"/>
          </a:p>
          <a:p>
            <a:pPr algn="ctr"/>
            <a:r>
              <a:rPr lang="en-US" sz="2800" dirty="0"/>
              <a:t>In 2021, they responded to a combined total of </a:t>
            </a:r>
            <a:r>
              <a:rPr lang="en-US" sz="3200" u="sng" dirty="0"/>
              <a:t>194 calls</a:t>
            </a:r>
            <a:endParaRPr lang="en-US" sz="2800" u="sng" dirty="0"/>
          </a:p>
          <a:p>
            <a:pPr algn="ctr"/>
            <a:r>
              <a:rPr lang="en-US" sz="2800" dirty="0"/>
              <a:t>In 2022, the Departments made </a:t>
            </a:r>
            <a:r>
              <a:rPr lang="en-US" sz="3200" u="sng" dirty="0"/>
              <a:t>365 total calls</a:t>
            </a:r>
            <a:endParaRPr lang="en-US" sz="2800" u="sng" dirty="0"/>
          </a:p>
        </p:txBody>
      </p:sp>
      <p:sp>
        <p:nvSpPr>
          <p:cNvPr id="9" name="TextBox 8">
            <a:extLst>
              <a:ext uri="{FF2B5EF4-FFF2-40B4-BE49-F238E27FC236}">
                <a16:creationId xmlns:a16="http://schemas.microsoft.com/office/drawing/2014/main" id="{115737A2-EB1A-74ED-F8E8-CEBAA5BF7D80}"/>
              </a:ext>
            </a:extLst>
          </p:cNvPr>
          <p:cNvSpPr txBox="1"/>
          <p:nvPr/>
        </p:nvSpPr>
        <p:spPr>
          <a:xfrm>
            <a:off x="1016463" y="4508401"/>
            <a:ext cx="9989890" cy="1354217"/>
          </a:xfrm>
          <a:prstGeom prst="rect">
            <a:avLst/>
          </a:prstGeom>
          <a:noFill/>
        </p:spPr>
        <p:txBody>
          <a:bodyPr wrap="square">
            <a:spAutoFit/>
          </a:bodyPr>
          <a:lstStyle/>
          <a:p>
            <a:pPr algn="ctr"/>
            <a:r>
              <a:rPr lang="en-US" dirty="0">
                <a:solidFill>
                  <a:schemeClr val="tx1">
                    <a:lumMod val="85000"/>
                    <a:lumOff val="15000"/>
                  </a:schemeClr>
                </a:solidFill>
              </a:rPr>
              <a:t>On average, the highest number of emergency calls in the County are made related to:</a:t>
            </a:r>
          </a:p>
          <a:p>
            <a:pPr algn="ctr"/>
            <a:r>
              <a:rPr lang="en-US" dirty="0">
                <a:solidFill>
                  <a:schemeClr val="tx1">
                    <a:lumMod val="85000"/>
                    <a:lumOff val="15000"/>
                  </a:schemeClr>
                </a:solidFill>
              </a:rPr>
              <a:t>Active grass fires, Car Crashes, Structural and Vehicle fires</a:t>
            </a:r>
          </a:p>
          <a:p>
            <a:pPr marL="1200150" lvl="2" indent="-285750" algn="ctr">
              <a:buFont typeface="Arial" panose="020B0604020202020204" pitchFamily="34" charset="0"/>
              <a:buChar char="•"/>
            </a:pPr>
            <a:endParaRPr lang="en-US" sz="800" dirty="0">
              <a:solidFill>
                <a:schemeClr val="tx1">
                  <a:lumMod val="75000"/>
                  <a:lumOff val="25000"/>
                </a:schemeClr>
              </a:solidFill>
            </a:endParaRPr>
          </a:p>
          <a:p>
            <a:pPr algn="ctr"/>
            <a:r>
              <a:rPr lang="en-US" dirty="0">
                <a:solidFill>
                  <a:schemeClr val="tx1">
                    <a:lumMod val="85000"/>
                    <a:lumOff val="15000"/>
                  </a:schemeClr>
                </a:solidFill>
              </a:rPr>
              <a:t>Calls are also made for hazmat incidents, fire alarms, illegal burning, and other special assignments</a:t>
            </a:r>
          </a:p>
          <a:p>
            <a:pPr marL="1200150" lvl="2" indent="-285750">
              <a:buFont typeface="Arial" panose="020B0604020202020204" pitchFamily="34" charset="0"/>
              <a:buChar char="•"/>
            </a:pPr>
            <a:endParaRPr lang="en-US" dirty="0">
              <a:solidFill>
                <a:schemeClr val="tx1">
                  <a:lumMod val="75000"/>
                  <a:lumOff val="25000"/>
                </a:schemeClr>
              </a:solidFill>
            </a:endParaRPr>
          </a:p>
        </p:txBody>
      </p:sp>
      <p:sp>
        <p:nvSpPr>
          <p:cNvPr id="3" name="TextBox 2">
            <a:extLst>
              <a:ext uri="{FF2B5EF4-FFF2-40B4-BE49-F238E27FC236}">
                <a16:creationId xmlns:a16="http://schemas.microsoft.com/office/drawing/2014/main" id="{37FFC8FE-0CAE-33C6-4295-CCB5ACF9B142}"/>
              </a:ext>
            </a:extLst>
          </p:cNvPr>
          <p:cNvSpPr txBox="1"/>
          <p:nvPr/>
        </p:nvSpPr>
        <p:spPr>
          <a:xfrm>
            <a:off x="1016463" y="4036602"/>
            <a:ext cx="3894208" cy="369332"/>
          </a:xfrm>
          <a:prstGeom prst="rect">
            <a:avLst/>
          </a:prstGeom>
          <a:noFill/>
        </p:spPr>
        <p:txBody>
          <a:bodyPr wrap="none" rtlCol="0">
            <a:spAutoFit/>
          </a:bodyPr>
          <a:lstStyle/>
          <a:p>
            <a:r>
              <a:rPr lang="en-US" dirty="0"/>
              <a:t>Chappell Hill – </a:t>
            </a:r>
            <a:r>
              <a:rPr lang="en-US" u="sng" dirty="0"/>
              <a:t>112 calls</a:t>
            </a:r>
            <a:r>
              <a:rPr lang="en-US" dirty="0"/>
              <a:t>, as of June 2024</a:t>
            </a:r>
          </a:p>
        </p:txBody>
      </p:sp>
      <p:sp>
        <p:nvSpPr>
          <p:cNvPr id="4" name="TextBox 3">
            <a:extLst>
              <a:ext uri="{FF2B5EF4-FFF2-40B4-BE49-F238E27FC236}">
                <a16:creationId xmlns:a16="http://schemas.microsoft.com/office/drawing/2014/main" id="{65B47DC7-A70C-7FEF-EDD2-C4206A805CF5}"/>
              </a:ext>
            </a:extLst>
          </p:cNvPr>
          <p:cNvSpPr txBox="1"/>
          <p:nvPr/>
        </p:nvSpPr>
        <p:spPr>
          <a:xfrm>
            <a:off x="6357257" y="4036602"/>
            <a:ext cx="3658759" cy="369332"/>
          </a:xfrm>
          <a:prstGeom prst="rect">
            <a:avLst/>
          </a:prstGeom>
          <a:noFill/>
        </p:spPr>
        <p:txBody>
          <a:bodyPr wrap="none" rtlCol="0">
            <a:spAutoFit/>
          </a:bodyPr>
          <a:lstStyle/>
          <a:p>
            <a:r>
              <a:rPr lang="en-US" dirty="0"/>
              <a:t>Meyersville –</a:t>
            </a:r>
            <a:r>
              <a:rPr lang="en-US" u="sng" dirty="0"/>
              <a:t>52 calls </a:t>
            </a:r>
            <a:r>
              <a:rPr lang="en-US" dirty="0"/>
              <a:t>as of June 2024</a:t>
            </a:r>
          </a:p>
        </p:txBody>
      </p:sp>
      <p:sp>
        <p:nvSpPr>
          <p:cNvPr id="6" name="TextBox 5">
            <a:extLst>
              <a:ext uri="{FF2B5EF4-FFF2-40B4-BE49-F238E27FC236}">
                <a16:creationId xmlns:a16="http://schemas.microsoft.com/office/drawing/2014/main" id="{93B5E12B-F6EB-CA30-BB9A-A85FC6B935A5}"/>
              </a:ext>
            </a:extLst>
          </p:cNvPr>
          <p:cNvSpPr txBox="1"/>
          <p:nvPr/>
        </p:nvSpPr>
        <p:spPr>
          <a:xfrm>
            <a:off x="456502" y="3241706"/>
            <a:ext cx="11109811" cy="646331"/>
          </a:xfrm>
          <a:prstGeom prst="rect">
            <a:avLst/>
          </a:prstGeom>
          <a:noFill/>
        </p:spPr>
        <p:txBody>
          <a:bodyPr wrap="square" rtlCol="0">
            <a:spAutoFit/>
          </a:bodyPr>
          <a:lstStyle/>
          <a:p>
            <a:r>
              <a:rPr lang="en-US" sz="3600" dirty="0"/>
              <a:t>SO FAR </a:t>
            </a:r>
            <a:r>
              <a:rPr lang="en-US" sz="3200" dirty="0"/>
              <a:t>in</a:t>
            </a:r>
            <a:r>
              <a:rPr lang="en-US" sz="3600" dirty="0"/>
              <a:t> 2024, </a:t>
            </a:r>
            <a:r>
              <a:rPr lang="en-US" sz="3200" dirty="0"/>
              <a:t>the Departments have made </a:t>
            </a:r>
            <a:r>
              <a:rPr lang="en-US" sz="3600" dirty="0"/>
              <a:t>164 </a:t>
            </a:r>
            <a:r>
              <a:rPr lang="en-US" sz="3200" dirty="0"/>
              <a:t>calls combined</a:t>
            </a:r>
            <a:r>
              <a:rPr lang="en-US" sz="3600" dirty="0"/>
              <a:t> </a:t>
            </a:r>
          </a:p>
        </p:txBody>
      </p:sp>
    </p:spTree>
    <p:extLst>
      <p:ext uri="{BB962C8B-B14F-4D97-AF65-F5344CB8AC3E}">
        <p14:creationId xmlns:p14="http://schemas.microsoft.com/office/powerpoint/2010/main" val="4131251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500" fill="hold"/>
                                        <p:tgtEl>
                                          <p:spTgt spid="5"/>
                                        </p:tgtEl>
                                        <p:attrNameLst>
                                          <p:attrName>ppt_w</p:attrName>
                                        </p:attrNameLst>
                                      </p:cBhvr>
                                      <p:tavLst>
                                        <p:tav tm="0">
                                          <p:val>
                                            <p:fltVal val="0"/>
                                          </p:val>
                                        </p:tav>
                                        <p:tav tm="100000">
                                          <p:val>
                                            <p:strVal val="#ppt_w"/>
                                          </p:val>
                                        </p:tav>
                                      </p:tavLst>
                                    </p:anim>
                                    <p:anim calcmode="lin" valueType="num">
                                      <p:cBhvr>
                                        <p:cTn id="12" dur="1500" fill="hold"/>
                                        <p:tgtEl>
                                          <p:spTgt spid="5"/>
                                        </p:tgtEl>
                                        <p:attrNameLst>
                                          <p:attrName>ppt_h</p:attrName>
                                        </p:attrNameLst>
                                      </p:cBhvr>
                                      <p:tavLst>
                                        <p:tav tm="0">
                                          <p:val>
                                            <p:fltVal val="0"/>
                                          </p:val>
                                        </p:tav>
                                        <p:tav tm="100000">
                                          <p:val>
                                            <p:strVal val="#ppt_h"/>
                                          </p:val>
                                        </p:tav>
                                      </p:tavLst>
                                    </p:anim>
                                    <p:animEffect transition="in" filter="fade">
                                      <p:cBhvr>
                                        <p:cTn id="13"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9D5F9-0517-047B-22D7-978A37646193}"/>
              </a:ext>
            </a:extLst>
          </p:cNvPr>
          <p:cNvSpPr>
            <a:spLocks noGrp="1"/>
          </p:cNvSpPr>
          <p:nvPr>
            <p:ph type="title"/>
          </p:nvPr>
        </p:nvSpPr>
        <p:spPr>
          <a:xfrm>
            <a:off x="4559878" y="219772"/>
            <a:ext cx="6924652" cy="889233"/>
          </a:xfrm>
          <a:ln w="28575">
            <a:noFill/>
          </a:ln>
        </p:spPr>
        <p:txBody>
          <a:bodyPr>
            <a:normAutofit/>
          </a:bodyPr>
          <a:lstStyle/>
          <a:p>
            <a:r>
              <a:rPr lang="en-US" sz="2800" u="sng" dirty="0">
                <a:solidFill>
                  <a:schemeClr val="tx1">
                    <a:lumMod val="85000"/>
                    <a:lumOff val="15000"/>
                  </a:schemeClr>
                </a:solidFill>
                <a:latin typeface="Amasis MT Pro Light" panose="02040304050005020304" pitchFamily="18" charset="0"/>
              </a:rPr>
              <a:t>How long do you want to wait?</a:t>
            </a:r>
            <a:br>
              <a:rPr lang="en-US" sz="2800" u="sng" dirty="0">
                <a:solidFill>
                  <a:schemeClr val="tx1">
                    <a:lumMod val="85000"/>
                    <a:lumOff val="15000"/>
                  </a:schemeClr>
                </a:solidFill>
                <a:latin typeface="Amasis MT Pro Light" panose="02040304050005020304" pitchFamily="18" charset="0"/>
              </a:rPr>
            </a:br>
            <a:r>
              <a:rPr lang="en-US" sz="2800" u="sng" dirty="0">
                <a:solidFill>
                  <a:schemeClr val="tx1">
                    <a:lumMod val="85000"/>
                    <a:lumOff val="15000"/>
                  </a:schemeClr>
                </a:solidFill>
                <a:latin typeface="Amasis MT Pro Light" panose="02040304050005020304" pitchFamily="18" charset="0"/>
              </a:rPr>
              <a:t>Why time matters in an emergency</a:t>
            </a:r>
            <a:endParaRPr lang="en-US" sz="3600" dirty="0">
              <a:solidFill>
                <a:schemeClr val="tx1">
                  <a:lumMod val="85000"/>
                  <a:lumOff val="15000"/>
                </a:schemeClr>
              </a:solidFill>
            </a:endParaRPr>
          </a:p>
        </p:txBody>
      </p:sp>
      <p:sp>
        <p:nvSpPr>
          <p:cNvPr id="5" name="TextBox 4">
            <a:extLst>
              <a:ext uri="{FF2B5EF4-FFF2-40B4-BE49-F238E27FC236}">
                <a16:creationId xmlns:a16="http://schemas.microsoft.com/office/drawing/2014/main" id="{4C203363-89B9-1D62-A2CE-3B3C76EF683A}"/>
              </a:ext>
            </a:extLst>
          </p:cNvPr>
          <p:cNvSpPr txBox="1"/>
          <p:nvPr/>
        </p:nvSpPr>
        <p:spPr>
          <a:xfrm>
            <a:off x="293614" y="219772"/>
            <a:ext cx="4003019" cy="769441"/>
          </a:xfrm>
          <a:prstGeom prst="rect">
            <a:avLst/>
          </a:prstGeom>
          <a:noFill/>
          <a:ln w="28575">
            <a:noFill/>
          </a:ln>
        </p:spPr>
        <p:txBody>
          <a:bodyPr wrap="none" rtlCol="0">
            <a:spAutoFit/>
          </a:bodyPr>
          <a:lstStyle/>
          <a:p>
            <a:r>
              <a:rPr lang="en-US" sz="4400" dirty="0">
                <a:solidFill>
                  <a:schemeClr val="accent1"/>
                </a:solidFill>
              </a:rPr>
              <a:t>Response times:</a:t>
            </a:r>
          </a:p>
        </p:txBody>
      </p:sp>
      <p:cxnSp>
        <p:nvCxnSpPr>
          <p:cNvPr id="7" name="Straight Connector 6">
            <a:extLst>
              <a:ext uri="{FF2B5EF4-FFF2-40B4-BE49-F238E27FC236}">
                <a16:creationId xmlns:a16="http://schemas.microsoft.com/office/drawing/2014/main" id="{C682A4D5-86BE-23F1-D06F-8FB3522E2768}"/>
              </a:ext>
            </a:extLst>
          </p:cNvPr>
          <p:cNvCxnSpPr/>
          <p:nvPr/>
        </p:nvCxnSpPr>
        <p:spPr>
          <a:xfrm>
            <a:off x="226503" y="1109005"/>
            <a:ext cx="1125802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3B2753B1-1F1C-4C60-66D6-B90C343E5EAF}"/>
              </a:ext>
            </a:extLst>
          </p:cNvPr>
          <p:cNvSpPr txBox="1">
            <a:spLocks/>
          </p:cNvSpPr>
          <p:nvPr/>
        </p:nvSpPr>
        <p:spPr>
          <a:xfrm>
            <a:off x="293614" y="1549301"/>
            <a:ext cx="5113089" cy="3794483"/>
          </a:xfrm>
          <a:prstGeom prst="rect">
            <a:avLst/>
          </a:prstGeom>
          <a:ln w="3175">
            <a:solidFill>
              <a:schemeClr val="tx1"/>
            </a:solidFill>
          </a:ln>
        </p:spPr>
        <p:txBody>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742950" lvl="1" indent="-285750">
              <a:lnSpc>
                <a:spcPct val="115000"/>
              </a:lnSpc>
              <a:spcBef>
                <a:spcPts val="0"/>
              </a:spcBef>
              <a:buFont typeface="Arial" panose="020B0604020202020204" pitchFamily="34" charset="0"/>
              <a:buChar char="○"/>
            </a:pPr>
            <a:endParaRPr lang="en-US" sz="1200" dirty="0">
              <a:latin typeface="Amasis MT Pro Medium" panose="02040604050005020304" pitchFamily="18" charset="0"/>
              <a:ea typeface="Arial" panose="020B0604020202020204" pitchFamily="34" charset="0"/>
            </a:endParaRPr>
          </a:p>
          <a:p>
            <a:pPr marL="742950" lvl="1" indent="-285750">
              <a:lnSpc>
                <a:spcPct val="115000"/>
              </a:lnSpc>
              <a:spcBef>
                <a:spcPts val="0"/>
              </a:spcBef>
              <a:buFont typeface="Arial" panose="020B0604020202020204" pitchFamily="34" charset="0"/>
              <a:buChar char="○"/>
            </a:pPr>
            <a:endParaRPr lang="en-US" sz="1200" dirty="0">
              <a:latin typeface="Amasis MT Pro Medium" panose="02040604050005020304" pitchFamily="18" charset="0"/>
              <a:ea typeface="Arial" panose="020B0604020202020204" pitchFamily="34" charset="0"/>
            </a:endParaRPr>
          </a:p>
          <a:p>
            <a:pPr marL="742950" lvl="1" indent="-285750">
              <a:lnSpc>
                <a:spcPct val="115000"/>
              </a:lnSpc>
              <a:spcBef>
                <a:spcPts val="0"/>
              </a:spcBef>
              <a:buFont typeface="Arial" panose="020B0604020202020204" pitchFamily="34" charset="0"/>
              <a:buChar char="○"/>
            </a:pPr>
            <a:endParaRPr lang="en-US" sz="1200" dirty="0">
              <a:latin typeface="Amasis MT Pro Medium" panose="02040604050005020304" pitchFamily="18" charset="0"/>
              <a:ea typeface="Arial" panose="020B0604020202020204" pitchFamily="34" charset="0"/>
            </a:endParaRPr>
          </a:p>
          <a:p>
            <a:pPr marL="742950" lvl="1" indent="-285750">
              <a:lnSpc>
                <a:spcPct val="115000"/>
              </a:lnSpc>
              <a:spcBef>
                <a:spcPts val="0"/>
              </a:spcBef>
              <a:buFont typeface="Arial" panose="020B0604020202020204" pitchFamily="34" charset="0"/>
              <a:buChar char="○"/>
            </a:pPr>
            <a:r>
              <a:rPr lang="en-US" sz="1175" dirty="0">
                <a:latin typeface="Amasis MT Pro Medium" panose="02040604050005020304" pitchFamily="18" charset="0"/>
                <a:ea typeface="Arial" panose="020B0604020202020204" pitchFamily="34" charset="0"/>
              </a:rPr>
              <a:t>Current Average Response Time:</a:t>
            </a:r>
          </a:p>
          <a:p>
            <a:pPr marL="457200" lvl="1" indent="0">
              <a:lnSpc>
                <a:spcPct val="115000"/>
              </a:lnSpc>
              <a:spcBef>
                <a:spcPts val="0"/>
              </a:spcBef>
              <a:buNone/>
            </a:pPr>
            <a:r>
              <a:rPr lang="en-US" sz="1175" dirty="0">
                <a:latin typeface="Amasis MT Pro Medium" panose="02040604050005020304" pitchFamily="18" charset="0"/>
                <a:ea typeface="Arial" panose="020B0604020202020204" pitchFamily="34" charset="0"/>
              </a:rPr>
              <a:t>	</a:t>
            </a:r>
            <a:r>
              <a:rPr lang="en-US" sz="1175" b="1" u="sng" dirty="0">
                <a:latin typeface="Amasis MT Pro Medium" panose="02040604050005020304" pitchFamily="18" charset="0"/>
                <a:ea typeface="Arial" panose="020B0604020202020204" pitchFamily="34" charset="0"/>
              </a:rPr>
              <a:t>14 minutes 45 seconds</a:t>
            </a:r>
            <a:r>
              <a:rPr lang="en-US" sz="1175" b="1" dirty="0">
                <a:latin typeface="Amasis MT Pro Medium" panose="02040604050005020304" pitchFamily="18" charset="0"/>
                <a:ea typeface="Arial" panose="020B0604020202020204" pitchFamily="34" charset="0"/>
              </a:rPr>
              <a:t>  </a:t>
            </a:r>
            <a:r>
              <a:rPr lang="en-US" sz="1175" dirty="0">
                <a:latin typeface="Amasis MT Pro Medium" panose="02040604050005020304" pitchFamily="18" charset="0"/>
                <a:ea typeface="Arial" panose="020B0604020202020204" pitchFamily="34" charset="0"/>
              </a:rPr>
              <a:t>(14:45)</a:t>
            </a:r>
          </a:p>
          <a:p>
            <a:pPr marL="1200150" lvl="2" indent="-285750">
              <a:lnSpc>
                <a:spcPct val="115000"/>
              </a:lnSpc>
              <a:spcBef>
                <a:spcPts val="0"/>
              </a:spcBef>
              <a:buFont typeface="Arial" panose="020B0604020202020204" pitchFamily="34" charset="0"/>
              <a:buChar char="○"/>
            </a:pPr>
            <a:r>
              <a:rPr lang="en-US" sz="1175" dirty="0">
                <a:latin typeface="Amasis MT Pro Medium" panose="02040604050005020304" pitchFamily="18" charset="0"/>
                <a:ea typeface="Arial" panose="020B0604020202020204" pitchFamily="34" charset="0"/>
              </a:rPr>
              <a:t>Average Truck Turnout Time: 9 minutes 21 SECONDS (9:21) (Time it takes for a truck to leave the station, along with personnel turnout)</a:t>
            </a:r>
          </a:p>
          <a:p>
            <a:pPr marL="742950" lvl="1" indent="-285750">
              <a:lnSpc>
                <a:spcPct val="115000"/>
              </a:lnSpc>
              <a:spcBef>
                <a:spcPts val="0"/>
              </a:spcBef>
              <a:buFont typeface="Arial" panose="020B0604020202020204" pitchFamily="34" charset="0"/>
              <a:buChar char="○"/>
            </a:pPr>
            <a:r>
              <a:rPr lang="en-US" sz="1175" i="1" dirty="0">
                <a:latin typeface="Amasis MT Pro Medium" panose="02040604050005020304" pitchFamily="18" charset="0"/>
                <a:ea typeface="Arial" panose="020B0604020202020204" pitchFamily="34" charset="0"/>
              </a:rPr>
              <a:t>Working TURNOUT Goal </a:t>
            </a:r>
            <a:r>
              <a:rPr lang="en-US" sz="1175" dirty="0">
                <a:latin typeface="Amasis MT Pro Medium" panose="02040604050005020304" pitchFamily="18" charset="0"/>
                <a:ea typeface="Arial" panose="020B0604020202020204" pitchFamily="34" charset="0"/>
              </a:rPr>
              <a:t>is &lt;</a:t>
            </a:r>
            <a:r>
              <a:rPr lang="en-US" sz="1175" b="1" u="sng" dirty="0">
                <a:latin typeface="Amasis MT Pro Medium" panose="02040604050005020304" pitchFamily="18" charset="0"/>
                <a:ea typeface="Arial" panose="020B0604020202020204" pitchFamily="34" charset="0"/>
              </a:rPr>
              <a:t>5 minutes </a:t>
            </a:r>
            <a:r>
              <a:rPr lang="en-US" sz="1175" dirty="0">
                <a:latin typeface="Amasis MT Pro Medium" panose="02040604050005020304" pitchFamily="18" charset="0"/>
                <a:ea typeface="Arial" panose="020B0604020202020204" pitchFamily="34" charset="0"/>
              </a:rPr>
              <a:t>   </a:t>
            </a:r>
          </a:p>
          <a:p>
            <a:pPr marL="742950" lvl="1" indent="-285750">
              <a:lnSpc>
                <a:spcPct val="115000"/>
              </a:lnSpc>
              <a:spcBef>
                <a:spcPts val="0"/>
              </a:spcBef>
              <a:buFont typeface="Arial" panose="020B0604020202020204" pitchFamily="34" charset="0"/>
              <a:buChar char="○"/>
            </a:pPr>
            <a:r>
              <a:rPr lang="en-US" sz="1175" dirty="0">
                <a:latin typeface="Amasis MT Pro Medium" panose="02040604050005020304" pitchFamily="18" charset="0"/>
                <a:ea typeface="Arial" panose="020B0604020202020204" pitchFamily="34" charset="0"/>
              </a:rPr>
              <a:t>98% call response time over 5 minutes were due to </a:t>
            </a:r>
            <a:r>
              <a:rPr lang="en-US" sz="1175" i="1" u="sng" dirty="0">
                <a:latin typeface="Amasis MT Pro Medium" panose="02040604050005020304" pitchFamily="18" charset="0"/>
                <a:ea typeface="Arial" panose="020B0604020202020204" pitchFamily="34" charset="0"/>
              </a:rPr>
              <a:t>NO staff at the station</a:t>
            </a:r>
            <a:endParaRPr lang="en-US" sz="1175" dirty="0">
              <a:latin typeface="Amasis MT Pro Medium" panose="02040604050005020304" pitchFamily="18" charset="0"/>
              <a:ea typeface="Arial" panose="020B0604020202020204" pitchFamily="34" charset="0"/>
            </a:endParaRPr>
          </a:p>
          <a:p>
            <a:pPr marL="742950" lvl="1" indent="-285750">
              <a:lnSpc>
                <a:spcPct val="115000"/>
              </a:lnSpc>
              <a:spcBef>
                <a:spcPts val="0"/>
              </a:spcBef>
              <a:buFont typeface="Arial" panose="020B0604020202020204" pitchFamily="34" charset="0"/>
              <a:buChar char="○"/>
            </a:pPr>
            <a:r>
              <a:rPr lang="en-US" sz="1175" dirty="0">
                <a:latin typeface="Amasis MT Pro Medium" panose="02040604050005020304" pitchFamily="18" charset="0"/>
                <a:ea typeface="Arial" panose="020B0604020202020204" pitchFamily="34" charset="0"/>
              </a:rPr>
              <a:t>Average Time Per Call in 2024: 1 Hour, 22 minutes, 19 seconds (01:22:19)</a:t>
            </a:r>
            <a:endParaRPr lang="en-US" sz="1175" b="1" u="sng" dirty="0">
              <a:latin typeface="Arial" panose="020B0604020202020204" pitchFamily="34" charset="0"/>
              <a:ea typeface="Arial" panose="020B0604020202020204" pitchFamily="34" charset="0"/>
            </a:endParaRPr>
          </a:p>
        </p:txBody>
      </p:sp>
      <p:sp>
        <p:nvSpPr>
          <p:cNvPr id="9" name="Text Placeholder 3">
            <a:extLst>
              <a:ext uri="{FF2B5EF4-FFF2-40B4-BE49-F238E27FC236}">
                <a16:creationId xmlns:a16="http://schemas.microsoft.com/office/drawing/2014/main" id="{EFDA6BAA-11D9-FAA6-051C-C5D395C84CAF}"/>
              </a:ext>
            </a:extLst>
          </p:cNvPr>
          <p:cNvSpPr txBox="1">
            <a:spLocks/>
          </p:cNvSpPr>
          <p:nvPr/>
        </p:nvSpPr>
        <p:spPr>
          <a:xfrm>
            <a:off x="6937696" y="1247919"/>
            <a:ext cx="4546834" cy="181101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400"/>
              </a:spcAft>
              <a:buClr>
                <a:schemeClr val="accent2"/>
              </a:buClr>
              <a:buFont typeface="Arial" panose="020B0604020202020204" pitchFamily="34" charset="0"/>
              <a:buChar char="•"/>
              <a:defRPr sz="16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600"/>
              </a:spcBef>
              <a:spcAft>
                <a:spcPts val="400"/>
              </a:spcAft>
              <a:buClr>
                <a:schemeClr val="accent2"/>
              </a:buClr>
              <a:buFont typeface="Arial" panose="020B0604020202020204" pitchFamily="34" charset="0"/>
              <a:buChar char="•"/>
              <a:defRPr sz="1400" kern="1200">
                <a:solidFill>
                  <a:schemeClr val="bg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400"/>
              </a:spcAft>
              <a:buClr>
                <a:schemeClr val="accent2"/>
              </a:buClr>
              <a:buFont typeface="Arial" panose="020B0604020202020204" pitchFamily="34" charset="0"/>
              <a:buChar char="•"/>
              <a:defRPr sz="1200" kern="1200">
                <a:solidFill>
                  <a:schemeClr val="bg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FF0000"/>
              </a:solidFill>
              <a:highlight>
                <a:srgbClr val="FFFF00"/>
              </a:highlight>
            </a:endParaRPr>
          </a:p>
        </p:txBody>
      </p:sp>
      <p:sp>
        <p:nvSpPr>
          <p:cNvPr id="10" name="TextBox 9">
            <a:extLst>
              <a:ext uri="{FF2B5EF4-FFF2-40B4-BE49-F238E27FC236}">
                <a16:creationId xmlns:a16="http://schemas.microsoft.com/office/drawing/2014/main" id="{C957128D-AC22-4B7B-73F5-1EC0C66D1623}"/>
              </a:ext>
            </a:extLst>
          </p:cNvPr>
          <p:cNvSpPr txBox="1"/>
          <p:nvPr/>
        </p:nvSpPr>
        <p:spPr>
          <a:xfrm>
            <a:off x="2235373" y="1681584"/>
            <a:ext cx="1400963" cy="369332"/>
          </a:xfrm>
          <a:prstGeom prst="rect">
            <a:avLst/>
          </a:prstGeom>
          <a:noFill/>
        </p:spPr>
        <p:txBody>
          <a:bodyPr wrap="square" rtlCol="0">
            <a:spAutoFit/>
          </a:bodyPr>
          <a:lstStyle/>
          <a:p>
            <a:r>
              <a:rPr lang="en-US" dirty="0"/>
              <a:t>Chappell Hill</a:t>
            </a:r>
          </a:p>
        </p:txBody>
      </p:sp>
      <p:sp>
        <p:nvSpPr>
          <p:cNvPr id="14" name="TextBox 13">
            <a:extLst>
              <a:ext uri="{FF2B5EF4-FFF2-40B4-BE49-F238E27FC236}">
                <a16:creationId xmlns:a16="http://schemas.microsoft.com/office/drawing/2014/main" id="{2ED10BF1-B110-AFB8-E869-FB54255AEA2C}"/>
              </a:ext>
            </a:extLst>
          </p:cNvPr>
          <p:cNvSpPr txBox="1"/>
          <p:nvPr/>
        </p:nvSpPr>
        <p:spPr>
          <a:xfrm>
            <a:off x="8144896" y="1681584"/>
            <a:ext cx="1290738" cy="369332"/>
          </a:xfrm>
          <a:prstGeom prst="rect">
            <a:avLst/>
          </a:prstGeom>
          <a:noFill/>
          <a:ln w="3175">
            <a:noFill/>
          </a:ln>
        </p:spPr>
        <p:txBody>
          <a:bodyPr wrap="none" rtlCol="0">
            <a:spAutoFit/>
          </a:bodyPr>
          <a:lstStyle/>
          <a:p>
            <a:r>
              <a:rPr lang="en-US" dirty="0"/>
              <a:t>Meyersville</a:t>
            </a:r>
          </a:p>
        </p:txBody>
      </p:sp>
      <p:sp>
        <p:nvSpPr>
          <p:cNvPr id="20" name="Rectangle 19">
            <a:extLst>
              <a:ext uri="{FF2B5EF4-FFF2-40B4-BE49-F238E27FC236}">
                <a16:creationId xmlns:a16="http://schemas.microsoft.com/office/drawing/2014/main" id="{5A469A77-4F25-37D1-13A9-90A9C6C26D12}"/>
              </a:ext>
            </a:extLst>
          </p:cNvPr>
          <p:cNvSpPr/>
          <p:nvPr/>
        </p:nvSpPr>
        <p:spPr>
          <a:xfrm>
            <a:off x="6096000" y="1549301"/>
            <a:ext cx="5388530" cy="3794479"/>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71E0D91-0636-F26C-6693-943491F04A20}"/>
              </a:ext>
            </a:extLst>
          </p:cNvPr>
          <p:cNvSpPr txBox="1"/>
          <p:nvPr/>
        </p:nvSpPr>
        <p:spPr>
          <a:xfrm>
            <a:off x="997590" y="5723726"/>
            <a:ext cx="9715851" cy="461665"/>
          </a:xfrm>
          <a:prstGeom prst="rect">
            <a:avLst/>
          </a:prstGeom>
          <a:noFill/>
        </p:spPr>
        <p:txBody>
          <a:bodyPr wrap="square">
            <a:spAutoFit/>
          </a:bodyPr>
          <a:lstStyle/>
          <a:p>
            <a:r>
              <a:rPr lang="en-US" sz="2400" dirty="0">
                <a:solidFill>
                  <a:schemeClr val="bg2">
                    <a:lumMod val="40000"/>
                    <a:lumOff val="60000"/>
                  </a:schemeClr>
                </a:solidFill>
                <a:latin typeface="Amasis MT Pro Light" panose="02040304050005020304" pitchFamily="18" charset="0"/>
              </a:rPr>
              <a:t>How can forming an ESD help improve these times, and why does it matter?</a:t>
            </a:r>
          </a:p>
        </p:txBody>
      </p:sp>
      <p:cxnSp>
        <p:nvCxnSpPr>
          <p:cNvPr id="24" name="Straight Connector 23">
            <a:extLst>
              <a:ext uri="{FF2B5EF4-FFF2-40B4-BE49-F238E27FC236}">
                <a16:creationId xmlns:a16="http://schemas.microsoft.com/office/drawing/2014/main" id="{A21AD967-E848-69F9-51A5-D19439BE210A}"/>
              </a:ext>
            </a:extLst>
          </p:cNvPr>
          <p:cNvCxnSpPr/>
          <p:nvPr/>
        </p:nvCxnSpPr>
        <p:spPr>
          <a:xfrm>
            <a:off x="1929175" y="2056761"/>
            <a:ext cx="20133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AC5B06-DA80-5A0E-2343-0EE75F832C05}"/>
              </a:ext>
            </a:extLst>
          </p:cNvPr>
          <p:cNvCxnSpPr/>
          <p:nvPr/>
        </p:nvCxnSpPr>
        <p:spPr>
          <a:xfrm>
            <a:off x="7926199" y="2050916"/>
            <a:ext cx="172813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E60D779-50AB-79C7-870D-A8C602B0913A}"/>
              </a:ext>
            </a:extLst>
          </p:cNvPr>
          <p:cNvSpPr txBox="1"/>
          <p:nvPr/>
        </p:nvSpPr>
        <p:spPr>
          <a:xfrm>
            <a:off x="6490399" y="2209728"/>
            <a:ext cx="4994131" cy="2579168"/>
          </a:xfrm>
          <a:prstGeom prst="rect">
            <a:avLst/>
          </a:prstGeom>
          <a:noFill/>
        </p:spPr>
        <p:txBody>
          <a:bodyPr wrap="square">
            <a:spAutoFit/>
          </a:bodyPr>
          <a:lstStyle/>
          <a:p>
            <a:pPr marL="285750" indent="-285750">
              <a:buClr>
                <a:srgbClr val="C00000"/>
              </a:buClr>
              <a:buFont typeface="Courier New" panose="02070309020205020404" pitchFamily="49" charset="0"/>
              <a:buChar char="o"/>
            </a:pPr>
            <a:r>
              <a:rPr lang="en-US" sz="1180" dirty="0">
                <a:latin typeface="Amasis MT Pro Medium" panose="02040604050005020304" pitchFamily="18" charset="0"/>
              </a:rPr>
              <a:t>CURRENT AVERAGE RESPONSE TIME:</a:t>
            </a:r>
          </a:p>
          <a:p>
            <a:pPr>
              <a:spcAft>
                <a:spcPts val="600"/>
              </a:spcAft>
              <a:buClr>
                <a:srgbClr val="C00000"/>
              </a:buClr>
            </a:pPr>
            <a:r>
              <a:rPr lang="en-US" sz="1180" b="1" dirty="0">
                <a:latin typeface="Amasis MT Pro Medium" panose="02040604050005020304" pitchFamily="18" charset="0"/>
              </a:rPr>
              <a:t>	</a:t>
            </a:r>
            <a:r>
              <a:rPr lang="en-US" sz="1180" b="1" u="sng" dirty="0">
                <a:latin typeface="Amasis MT Pro Medium" panose="02040604050005020304" pitchFamily="18" charset="0"/>
              </a:rPr>
              <a:t>15 MINUTES FORTY-ONE SECONDS  </a:t>
            </a:r>
            <a:r>
              <a:rPr lang="en-US" sz="1180" u="sng" dirty="0">
                <a:latin typeface="Amasis MT Pro Medium" panose="02040604050005020304" pitchFamily="18" charset="0"/>
              </a:rPr>
              <a:t>(</a:t>
            </a:r>
            <a:r>
              <a:rPr lang="en-US" sz="1180" dirty="0">
                <a:latin typeface="Amasis MT Pro Medium" panose="02040604050005020304" pitchFamily="18" charset="0"/>
              </a:rPr>
              <a:t>15:41)</a:t>
            </a:r>
          </a:p>
          <a:p>
            <a:pPr marL="742950" lvl="1" indent="-285750">
              <a:buClr>
                <a:srgbClr val="C00000"/>
              </a:buClr>
              <a:buFont typeface="Courier New" panose="02070309020205020404" pitchFamily="49" charset="0"/>
              <a:buChar char="o"/>
            </a:pPr>
            <a:r>
              <a:rPr lang="en-US" sz="1180" dirty="0">
                <a:latin typeface="Amasis MT Pro Medium" panose="02040604050005020304" pitchFamily="18" charset="0"/>
              </a:rPr>
              <a:t>AVERAGE TRUCK TURNOUT TIME: 6 MINUTES &amp; THIRTY-ONE SECONDS (6:31)</a:t>
            </a:r>
          </a:p>
          <a:p>
            <a:pPr marL="1200150" lvl="2" indent="-285750">
              <a:spcAft>
                <a:spcPts val="600"/>
              </a:spcAft>
              <a:buClr>
                <a:srgbClr val="C00000"/>
              </a:buClr>
              <a:buFont typeface="Courier New" panose="02070309020205020404" pitchFamily="49" charset="0"/>
              <a:buChar char="o"/>
            </a:pPr>
            <a:r>
              <a:rPr lang="en-US" sz="1180" dirty="0">
                <a:latin typeface="Amasis MT Pro Medium" panose="02040604050005020304" pitchFamily="18" charset="0"/>
              </a:rPr>
              <a:t>(TIME IT TAKES FOR A TRUCK TO LEAVE THE STATION ALONG WITH PERSONNEL TURNOUT)</a:t>
            </a:r>
          </a:p>
          <a:p>
            <a:pPr marL="285750" indent="-285750">
              <a:spcAft>
                <a:spcPts val="600"/>
              </a:spcAft>
              <a:buClr>
                <a:srgbClr val="C00000"/>
              </a:buClr>
              <a:buFont typeface="Courier New" panose="02070309020205020404" pitchFamily="49" charset="0"/>
              <a:buChar char="o"/>
            </a:pPr>
            <a:r>
              <a:rPr lang="en-US" sz="1180" i="1" dirty="0">
                <a:latin typeface="Amasis MT Pro Medium" panose="02040604050005020304" pitchFamily="18" charset="0"/>
              </a:rPr>
              <a:t>WORKING RESPONSE GOAL </a:t>
            </a:r>
            <a:r>
              <a:rPr lang="en-US" sz="1180" dirty="0">
                <a:latin typeface="Amasis MT Pro Medium" panose="02040604050005020304" pitchFamily="18" charset="0"/>
              </a:rPr>
              <a:t>IS </a:t>
            </a:r>
            <a:r>
              <a:rPr lang="en-US" sz="1180" b="1" u="sng" dirty="0">
                <a:latin typeface="Amasis MT Pro Medium" panose="02040604050005020304" pitchFamily="18" charset="0"/>
              </a:rPr>
              <a:t>8 MINUTES</a:t>
            </a:r>
            <a:endParaRPr lang="en-US" sz="1180" dirty="0">
              <a:latin typeface="Amasis MT Pro Medium" panose="02040604050005020304" pitchFamily="18" charset="0"/>
            </a:endParaRPr>
          </a:p>
          <a:p>
            <a:pPr marL="285750" indent="-285750">
              <a:buClr>
                <a:srgbClr val="C00000"/>
              </a:buClr>
              <a:buFont typeface="Courier New" panose="02070309020205020404" pitchFamily="49" charset="0"/>
              <a:buChar char="o"/>
            </a:pPr>
            <a:r>
              <a:rPr lang="en-US" sz="1180" dirty="0">
                <a:latin typeface="Amasis MT Pro Medium" panose="02040604050005020304" pitchFamily="18" charset="0"/>
              </a:rPr>
              <a:t>98% OF INCIDENT RESPONSES HAD TURNOUT TIME OVER 8 MINUTES </a:t>
            </a:r>
          </a:p>
          <a:p>
            <a:pPr marL="742950" lvl="1" indent="-285750">
              <a:spcAft>
                <a:spcPts val="600"/>
              </a:spcAft>
              <a:buClr>
                <a:srgbClr val="C00000"/>
              </a:buClr>
              <a:buFont typeface="Courier New" panose="02070309020205020404" pitchFamily="49" charset="0"/>
              <a:buChar char="o"/>
            </a:pPr>
            <a:r>
              <a:rPr lang="en-US" sz="1180" i="1" dirty="0">
                <a:latin typeface="Amasis MT Pro Medium" panose="02040604050005020304" pitchFamily="18" charset="0"/>
              </a:rPr>
              <a:t>DUE TO </a:t>
            </a:r>
            <a:r>
              <a:rPr lang="en-US" sz="1180" i="1" u="sng" dirty="0">
                <a:latin typeface="Amasis MT Pro Medium" panose="02040604050005020304" pitchFamily="18" charset="0"/>
              </a:rPr>
              <a:t>NO STAFF AT THE STATION</a:t>
            </a:r>
            <a:endParaRPr lang="en-US" sz="1180" i="1" dirty="0">
              <a:latin typeface="Amasis MT Pro Medium" panose="02040604050005020304" pitchFamily="18" charset="0"/>
            </a:endParaRPr>
          </a:p>
          <a:p>
            <a:pPr marL="285750" indent="-285750">
              <a:buClr>
                <a:srgbClr val="C00000"/>
              </a:buClr>
              <a:buFont typeface="Courier New" panose="02070309020205020404" pitchFamily="49" charset="0"/>
              <a:buChar char="o"/>
            </a:pPr>
            <a:r>
              <a:rPr lang="en-US" sz="1180" dirty="0">
                <a:latin typeface="Amasis MT Pro Medium" panose="02040604050005020304" pitchFamily="18" charset="0"/>
              </a:rPr>
              <a:t>AVERAGE MAN HOURS PER CALL IN 2024: 2 HOURS, 22 MINUTES, 42 SECONDS (02:22:42)</a:t>
            </a:r>
          </a:p>
        </p:txBody>
      </p:sp>
    </p:spTree>
    <p:extLst>
      <p:ext uri="{BB962C8B-B14F-4D97-AF65-F5344CB8AC3E}">
        <p14:creationId xmlns:p14="http://schemas.microsoft.com/office/powerpoint/2010/main" val="703256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Effect transition="in" filter="fade">
                                      <p:cBhvr>
                                        <p:cTn id="23" dur="1000"/>
                                        <p:tgtEl>
                                          <p:spTgt spid="14"/>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750" fill="hold"/>
                                        <p:tgtEl>
                                          <p:spTgt spid="22"/>
                                        </p:tgtEl>
                                        <p:attrNameLst>
                                          <p:attrName>ppt_w</p:attrName>
                                        </p:attrNameLst>
                                      </p:cBhvr>
                                      <p:tavLst>
                                        <p:tav tm="0">
                                          <p:val>
                                            <p:fltVal val="0"/>
                                          </p:val>
                                        </p:tav>
                                        <p:tav tm="100000">
                                          <p:val>
                                            <p:strVal val="#ppt_w"/>
                                          </p:val>
                                        </p:tav>
                                      </p:tavLst>
                                    </p:anim>
                                    <p:anim calcmode="lin" valueType="num">
                                      <p:cBhvr>
                                        <p:cTn id="28" dur="750" fill="hold"/>
                                        <p:tgtEl>
                                          <p:spTgt spid="22"/>
                                        </p:tgtEl>
                                        <p:attrNameLst>
                                          <p:attrName>ppt_h</p:attrName>
                                        </p:attrNameLst>
                                      </p:cBhvr>
                                      <p:tavLst>
                                        <p:tav tm="0">
                                          <p:val>
                                            <p:fltVal val="0"/>
                                          </p:val>
                                        </p:tav>
                                        <p:tav tm="100000">
                                          <p:val>
                                            <p:strVal val="#ppt_h"/>
                                          </p:val>
                                        </p:tav>
                                      </p:tavLst>
                                    </p:anim>
                                    <p:animEffect transition="in" filter="fade">
                                      <p:cBhvr>
                                        <p:cTn id="29"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4"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DD55C-44BD-0B78-DB19-18D272D6A578}"/>
              </a:ext>
            </a:extLst>
          </p:cNvPr>
          <p:cNvSpPr>
            <a:spLocks noGrp="1"/>
          </p:cNvSpPr>
          <p:nvPr>
            <p:ph type="title"/>
          </p:nvPr>
        </p:nvSpPr>
        <p:spPr>
          <a:xfrm>
            <a:off x="382486" y="238852"/>
            <a:ext cx="4785133" cy="970450"/>
          </a:xfrm>
        </p:spPr>
        <p:txBody>
          <a:bodyPr>
            <a:normAutofit/>
          </a:bodyPr>
          <a:lstStyle/>
          <a:p>
            <a:r>
              <a:rPr lang="en-US" dirty="0"/>
              <a:t>Ideal response:</a:t>
            </a:r>
          </a:p>
        </p:txBody>
      </p:sp>
      <p:sp>
        <p:nvSpPr>
          <p:cNvPr id="4" name="TextBox 3">
            <a:extLst>
              <a:ext uri="{FF2B5EF4-FFF2-40B4-BE49-F238E27FC236}">
                <a16:creationId xmlns:a16="http://schemas.microsoft.com/office/drawing/2014/main" id="{1C893AC0-04D9-DB09-9C72-488D042D541F}"/>
              </a:ext>
            </a:extLst>
          </p:cNvPr>
          <p:cNvSpPr txBox="1"/>
          <p:nvPr/>
        </p:nvSpPr>
        <p:spPr>
          <a:xfrm>
            <a:off x="4991450" y="524022"/>
            <a:ext cx="6048579" cy="400110"/>
          </a:xfrm>
          <a:prstGeom prst="rect">
            <a:avLst/>
          </a:prstGeom>
          <a:noFill/>
        </p:spPr>
        <p:txBody>
          <a:bodyPr wrap="none" rtlCol="0">
            <a:spAutoFit/>
          </a:bodyPr>
          <a:lstStyle/>
          <a:p>
            <a:r>
              <a:rPr lang="en-US" sz="2000" i="1" dirty="0">
                <a:latin typeface="Amasis MT Pro Medium" panose="02040604050005020304" pitchFamily="18" charset="0"/>
              </a:rPr>
              <a:t>Can it be done, without more people, trucks, or funds?</a:t>
            </a:r>
          </a:p>
        </p:txBody>
      </p:sp>
      <p:cxnSp>
        <p:nvCxnSpPr>
          <p:cNvPr id="6" name="Straight Connector 5">
            <a:extLst>
              <a:ext uri="{FF2B5EF4-FFF2-40B4-BE49-F238E27FC236}">
                <a16:creationId xmlns:a16="http://schemas.microsoft.com/office/drawing/2014/main" id="{C2F35DD6-DF82-48F5-872E-19FACFD8C195}"/>
              </a:ext>
            </a:extLst>
          </p:cNvPr>
          <p:cNvCxnSpPr/>
          <p:nvPr/>
        </p:nvCxnSpPr>
        <p:spPr>
          <a:xfrm>
            <a:off x="226503" y="1107347"/>
            <a:ext cx="11386407"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7E70F478-D2C8-BF57-E3CE-B2571DC3D599}"/>
              </a:ext>
            </a:extLst>
          </p:cNvPr>
          <p:cNvSpPr txBox="1">
            <a:spLocks/>
          </p:cNvSpPr>
          <p:nvPr/>
        </p:nvSpPr>
        <p:spPr>
          <a:xfrm>
            <a:off x="399181" y="1209302"/>
            <a:ext cx="11041049" cy="4403940"/>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342900" indent="-342900">
              <a:lnSpc>
                <a:spcPct val="115000"/>
              </a:lnSpc>
              <a:spcBef>
                <a:spcPts val="0"/>
              </a:spcBef>
              <a:buFont typeface="Arial" panose="020B0604020202020204" pitchFamily="34" charset="0"/>
              <a:buChar char="●"/>
            </a:pPr>
            <a:r>
              <a:rPr lang="en-US" sz="1600" dirty="0">
                <a:latin typeface="Amasis MT Pro Medium" panose="02040604050005020304" pitchFamily="18" charset="0"/>
                <a:ea typeface="Arial" panose="020B0604020202020204" pitchFamily="34" charset="0"/>
              </a:rPr>
              <a:t>Structure Fire - 1 engine with 4 personnel, 1 tender with 2 personnel, Chief/IC</a:t>
            </a:r>
          </a:p>
          <a:p>
            <a:pPr marL="800100" lvl="1" indent="-342900">
              <a:lnSpc>
                <a:spcPct val="115000"/>
              </a:lnSpc>
              <a:spcBef>
                <a:spcPts val="0"/>
              </a:spcBef>
              <a:buFont typeface="Arial" panose="020B0604020202020204" pitchFamily="34" charset="0"/>
              <a:buChar char="●"/>
            </a:pPr>
            <a:r>
              <a:rPr lang="en-US" sz="1200" dirty="0">
                <a:latin typeface="Amasis MT Pro Medium" panose="02040604050005020304" pitchFamily="18" charset="0"/>
                <a:ea typeface="Arial" panose="020B0604020202020204" pitchFamily="34" charset="0"/>
              </a:rPr>
              <a:t>Suggested requirements are 13 -16 personnel, 2 engines, 1 truck, IC, safety, and RIT)</a:t>
            </a:r>
          </a:p>
          <a:p>
            <a:pPr marL="457200" lvl="1" indent="0">
              <a:lnSpc>
                <a:spcPct val="115000"/>
              </a:lnSpc>
              <a:spcBef>
                <a:spcPts val="0"/>
              </a:spcBef>
              <a:buFont typeface="Arial" panose="020B0604020202020204" pitchFamily="34" charset="0"/>
              <a:buNone/>
            </a:pPr>
            <a:endParaRPr lang="en-US" sz="1200" dirty="0">
              <a:latin typeface="Amasis MT Pro Medium" panose="02040604050005020304" pitchFamily="18"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600" dirty="0">
                <a:latin typeface="Amasis MT Pro Medium" panose="02040604050005020304" pitchFamily="18" charset="0"/>
                <a:ea typeface="Arial" panose="020B0604020202020204" pitchFamily="34" charset="0"/>
              </a:rPr>
              <a:t>Grass Fires- 1-2 boosters with 2-4 personnel, 1 tender with 2 personnel, Chief/IC </a:t>
            </a:r>
          </a:p>
          <a:p>
            <a:pPr marL="0" indent="0">
              <a:lnSpc>
                <a:spcPct val="115000"/>
              </a:lnSpc>
              <a:spcBef>
                <a:spcPts val="0"/>
              </a:spcBef>
              <a:buFont typeface="Arial" panose="020B0604020202020204" pitchFamily="34" charset="0"/>
              <a:buNone/>
            </a:pPr>
            <a:endParaRPr lang="en-US" sz="1600" dirty="0">
              <a:latin typeface="Amasis MT Pro Medium" panose="02040604050005020304" pitchFamily="18"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600" dirty="0">
                <a:latin typeface="Amasis MT Pro Medium" panose="02040604050005020304" pitchFamily="18" charset="0"/>
                <a:ea typeface="Arial" panose="020B0604020202020204" pitchFamily="34" charset="0"/>
              </a:rPr>
              <a:t>Car Fire - 1 engine with 4 personnel, 1 tender with 2 personnel</a:t>
            </a:r>
          </a:p>
          <a:p>
            <a:pPr marL="0" indent="0">
              <a:lnSpc>
                <a:spcPct val="115000"/>
              </a:lnSpc>
              <a:spcBef>
                <a:spcPts val="0"/>
              </a:spcBef>
              <a:buFont typeface="Arial" panose="020B0604020202020204" pitchFamily="34" charset="0"/>
              <a:buNone/>
            </a:pPr>
            <a:endParaRPr lang="en-US" sz="1600" dirty="0">
              <a:latin typeface="Amasis MT Pro Medium" panose="02040604050005020304" pitchFamily="18"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600" dirty="0">
                <a:latin typeface="Amasis MT Pro Medium" panose="02040604050005020304" pitchFamily="18" charset="0"/>
                <a:ea typeface="Arial" panose="020B0604020202020204" pitchFamily="34" charset="0"/>
              </a:rPr>
              <a:t>Crash w/ and w/o Entrapment - 1 engine with 4 personnel, 1 tender with 2 personnel, 	1 rescue with 4 personnel, Chief /IC</a:t>
            </a:r>
          </a:p>
          <a:p>
            <a:pPr marL="0" indent="0">
              <a:lnSpc>
                <a:spcPct val="115000"/>
              </a:lnSpc>
              <a:spcBef>
                <a:spcPts val="0"/>
              </a:spcBef>
              <a:buFont typeface="Arial" panose="020B0604020202020204" pitchFamily="34" charset="0"/>
              <a:buNone/>
            </a:pPr>
            <a:endParaRPr lang="en-US" sz="1600" dirty="0">
              <a:latin typeface="Amasis MT Pro Medium" panose="02040604050005020304" pitchFamily="18"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600" dirty="0">
                <a:latin typeface="Amasis MT Pro Medium" panose="02040604050005020304" pitchFamily="18" charset="0"/>
                <a:ea typeface="Arial" panose="020B0604020202020204" pitchFamily="34" charset="0"/>
              </a:rPr>
              <a:t>Automatic Alarm - 1 engine with 4 personnel</a:t>
            </a:r>
          </a:p>
          <a:p>
            <a:pPr marL="0" indent="0">
              <a:lnSpc>
                <a:spcPct val="115000"/>
              </a:lnSpc>
              <a:spcBef>
                <a:spcPts val="0"/>
              </a:spcBef>
              <a:buFont typeface="Arial" panose="020B0604020202020204" pitchFamily="34" charset="0"/>
              <a:buNone/>
            </a:pPr>
            <a:endParaRPr lang="en-US" sz="1600" dirty="0">
              <a:latin typeface="Amasis MT Pro Medium" panose="02040604050005020304" pitchFamily="18"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600" dirty="0">
                <a:latin typeface="Amasis MT Pro Medium" panose="02040604050005020304" pitchFamily="18" charset="0"/>
                <a:ea typeface="Arial" panose="020B0604020202020204" pitchFamily="34" charset="0"/>
              </a:rPr>
              <a:t>Smoke Investigation - 1 booster with 2 personnel</a:t>
            </a:r>
          </a:p>
          <a:p>
            <a:pPr marL="0" indent="0">
              <a:lnSpc>
                <a:spcPct val="115000"/>
              </a:lnSpc>
              <a:spcBef>
                <a:spcPts val="0"/>
              </a:spcBef>
              <a:buFont typeface="Arial" panose="020B0604020202020204" pitchFamily="34" charset="0"/>
              <a:buNone/>
            </a:pPr>
            <a:endParaRPr lang="en-US" dirty="0">
              <a:latin typeface="Arial" panose="020B0604020202020204" pitchFamily="34" charset="0"/>
              <a:ea typeface="Arial" panose="020B0604020202020204" pitchFamily="34" charset="0"/>
            </a:endParaRPr>
          </a:p>
          <a:p>
            <a:pPr marL="342900" indent="-342900">
              <a:lnSpc>
                <a:spcPct val="115000"/>
              </a:lnSpc>
              <a:spcBef>
                <a:spcPts val="0"/>
              </a:spcBef>
              <a:buFont typeface="Arial" panose="020B0604020202020204" pitchFamily="34" charset="0"/>
              <a:buChar char="●"/>
            </a:pPr>
            <a:r>
              <a:rPr lang="en-US" sz="1600" dirty="0">
                <a:latin typeface="Amasis MT Pro Medium" panose="02040604050005020304" pitchFamily="18" charset="0"/>
                <a:ea typeface="Arial" panose="020B0604020202020204" pitchFamily="34" charset="0"/>
              </a:rPr>
              <a:t>Illegal Burn - 1 booster with 2 personnel</a:t>
            </a:r>
          </a:p>
          <a:p>
            <a:endParaRPr lang="en-US" dirty="0"/>
          </a:p>
        </p:txBody>
      </p:sp>
    </p:spTree>
    <p:extLst>
      <p:ext uri="{BB962C8B-B14F-4D97-AF65-F5344CB8AC3E}">
        <p14:creationId xmlns:p14="http://schemas.microsoft.com/office/powerpoint/2010/main" val="321442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8" presetClass="emph" presetSubtype="0" fill="hold" grpId="0" nodeType="afterEffect">
                                  <p:stCondLst>
                                    <p:cond delay="0"/>
                                  </p:stCondLst>
                                  <p:iterate type="lt">
                                    <p:tmPct val="4000"/>
                                  </p:iterate>
                                  <p:childTnLst>
                                    <p:set>
                                      <p:cBhvr override="childStyle">
                                        <p:cTn id="10"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051B7F-F45F-4FBB-974B-85B568B21B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E96646-423E-4354-94C2-1A28227BF075}">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2F4A21B-80B9-40F1-8308-E0B7F0FE0B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TM04033927[[fn=Main Event]]</Template>
  <TotalTime>3323</TotalTime>
  <Words>2114</Words>
  <Application>Microsoft Office PowerPoint</Application>
  <PresentationFormat>Widescreen</PresentationFormat>
  <Paragraphs>240</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Amasis MT Pro Light</vt:lpstr>
      <vt:lpstr>Amasis MT Pro Medium</vt:lpstr>
      <vt:lpstr>Arial</vt:lpstr>
      <vt:lpstr>Calibri</vt:lpstr>
      <vt:lpstr>Cooper Black</vt:lpstr>
      <vt:lpstr>Courier New</vt:lpstr>
      <vt:lpstr>Impact</vt:lpstr>
      <vt:lpstr>Main Event</vt:lpstr>
      <vt:lpstr>Washington County ESD 1</vt:lpstr>
      <vt:lpstr>What is   an Emergency Service District? </vt:lpstr>
      <vt:lpstr>What’s the point?</vt:lpstr>
      <vt:lpstr>Who, what, why?</vt:lpstr>
      <vt:lpstr>Serving the community</vt:lpstr>
      <vt:lpstr>Proposed district boundaries</vt:lpstr>
      <vt:lpstr>Call Volume Data from 2020 to 2024</vt:lpstr>
      <vt:lpstr>How long do you want to wait? Why time matters in an emergency</vt:lpstr>
      <vt:lpstr>Ideal response:</vt:lpstr>
      <vt:lpstr>Where are you going?  How do you get there?</vt:lpstr>
      <vt:lpstr>Where are you going?  How do you get there?</vt:lpstr>
      <vt:lpstr>strategic planning: needs &amp; Goals</vt:lpstr>
      <vt:lpstr>Potential Revenues of WC ESD:  </vt:lpstr>
      <vt:lpstr>Property Tax Exemptions:   </vt:lpstr>
      <vt:lpstr>what’s the point? Where’s my benefit?</vt:lpstr>
      <vt:lpstr>Frequently Asked Questions!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Washington County ESD 1</dc:title>
  <dc:creator>Melissa Wiggins</dc:creator>
  <cp:lastModifiedBy>Marcy Kmiec</cp:lastModifiedBy>
  <cp:revision>66</cp:revision>
  <dcterms:created xsi:type="dcterms:W3CDTF">2023-06-09T16:00:52Z</dcterms:created>
  <dcterms:modified xsi:type="dcterms:W3CDTF">2024-06-21T04:23:25Z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