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1"/>
  </p:sldMasterIdLst>
  <p:notesMasterIdLst>
    <p:notesMasterId r:id="rId15"/>
  </p:notesMasterIdLst>
  <p:sldIdLst>
    <p:sldId id="295" r:id="rId2"/>
    <p:sldId id="1022" r:id="rId3"/>
    <p:sldId id="1036" r:id="rId4"/>
    <p:sldId id="1024" r:id="rId5"/>
    <p:sldId id="261" r:id="rId6"/>
    <p:sldId id="1033" r:id="rId7"/>
    <p:sldId id="1028" r:id="rId8"/>
    <p:sldId id="1029" r:id="rId9"/>
    <p:sldId id="1035" r:id="rId10"/>
    <p:sldId id="1037" r:id="rId11"/>
    <p:sldId id="1031" r:id="rId12"/>
    <p:sldId id="1032" r:id="rId13"/>
    <p:sldId id="1038" r:id="rId14"/>
  </p:sldIdLst>
  <p:sldSz cx="9144000" cy="5148263"/>
  <p:notesSz cx="7023100" cy="9309100"/>
  <p:embeddedFontLst>
    <p:embeddedFont>
      <p:font typeface="Barlow Condensed Medium" panose="00000606000000000000" pitchFamily="2" charset="0"/>
      <p:regular r:id="rId16"/>
      <p:italic r:id="rId17"/>
    </p:embeddedFont>
    <p:embeddedFont>
      <p:font typeface="Franklin Gothic Book" panose="020B0503020102020204" pitchFamily="34" charset="0"/>
      <p:regular r:id="rId18"/>
      <p:italic r:id="rId19"/>
    </p:embeddedFont>
    <p:embeddedFont>
      <p:font typeface="Franklin Gothic Demi" panose="020B0703020102020204" pitchFamily="34" charset="0"/>
      <p:regular r:id="rId20"/>
      <p:italic r:id="rId21"/>
    </p:embeddedFont>
    <p:embeddedFont>
      <p:font typeface="Franklin Gothic Demi Cond" panose="020B0706030402020204" pitchFamily="34" charset="0"/>
      <p:regular r:id="rId22"/>
    </p:embeddedFont>
    <p:embeddedFont>
      <p:font typeface="Franklin Gothic Medium Cond" panose="020B0606030402020204" pitchFamily="34" charset="0"/>
      <p:regular r:id="rId23"/>
    </p:embeddedFont>
    <p:embeddedFont>
      <p:font typeface="Verdana" panose="020B0604030504040204" pitchFamily="34" charset="0"/>
      <p:regular r:id="rId24"/>
      <p:bold r:id="rId25"/>
      <p:italic r:id="rId26"/>
      <p:boldItalic r:id="rId27"/>
    </p:embeddedFont>
    <p:embeddedFont>
      <p:font typeface="Verdana Bold" panose="020B0804030504040204" pitchFamily="34" charset="0"/>
      <p:bold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0D0D"/>
    <a:srgbClr val="0056A9"/>
    <a:srgbClr val="196533"/>
    <a:srgbClr val="DADEE5"/>
    <a:srgbClr val="333F48"/>
    <a:srgbClr val="5F0F40"/>
    <a:srgbClr val="EBEBEB"/>
    <a:srgbClr val="002E6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956" autoAdjust="0"/>
  </p:normalViewPr>
  <p:slideViewPr>
    <p:cSldViewPr snapToGrid="0">
      <p:cViewPr varScale="1">
        <p:scale>
          <a:sx n="119" d="100"/>
          <a:sy n="119" d="100"/>
        </p:scale>
        <p:origin x="13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157AA9-CC0C-4E39-BDDC-E06CA12C22D7}"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5613D318-B725-4ACD-A047-E90ECE52B46B}">
      <dgm:prSet phldrT="[Text]" phldr="0"/>
      <dgm:spPr>
        <a:solidFill>
          <a:srgbClr val="196533"/>
        </a:solidFill>
      </dgm:spPr>
      <dgm:t>
        <a:bodyPr/>
        <a:lstStyle/>
        <a:p>
          <a:pPr algn="ctr"/>
          <a:r>
            <a:rPr lang="en-US" b="1" dirty="0"/>
            <a:t>2023</a:t>
          </a:r>
        </a:p>
      </dgm:t>
    </dgm:pt>
    <dgm:pt modelId="{81F2EA12-E0D0-4ACA-9B77-8AB1AED7DE5C}" type="parTrans" cxnId="{C3EF2210-6F8A-4ED5-BD7E-A356D736B165}">
      <dgm:prSet/>
      <dgm:spPr/>
      <dgm:t>
        <a:bodyPr/>
        <a:lstStyle/>
        <a:p>
          <a:endParaRPr lang="en-US"/>
        </a:p>
      </dgm:t>
    </dgm:pt>
    <dgm:pt modelId="{727449C7-506A-41AB-A688-53AB96451275}" type="sibTrans" cxnId="{C3EF2210-6F8A-4ED5-BD7E-A356D736B165}">
      <dgm:prSet/>
      <dgm:spPr/>
      <dgm:t>
        <a:bodyPr/>
        <a:lstStyle/>
        <a:p>
          <a:endParaRPr lang="en-US"/>
        </a:p>
      </dgm:t>
    </dgm:pt>
    <dgm:pt modelId="{B2CB3E6B-7F92-4D2D-AAEF-7FEB6658E372}">
      <dgm:prSet phldrT="[Text]" phldr="0"/>
      <dgm:spPr>
        <a:solidFill>
          <a:srgbClr val="196533"/>
        </a:solidFill>
      </dgm:spPr>
      <dgm:t>
        <a:bodyPr/>
        <a:lstStyle/>
        <a:p>
          <a:pPr algn="ctr"/>
          <a:r>
            <a:rPr lang="en-US" b="1"/>
            <a:t>Fall 2023</a:t>
          </a:r>
        </a:p>
      </dgm:t>
    </dgm:pt>
    <dgm:pt modelId="{DA64E83C-3676-46B3-9471-9BD4DF068697}" type="parTrans" cxnId="{8BD56828-EA77-409A-91CF-AB1F098DC9E1}">
      <dgm:prSet/>
      <dgm:spPr/>
      <dgm:t>
        <a:bodyPr/>
        <a:lstStyle/>
        <a:p>
          <a:endParaRPr lang="en-US"/>
        </a:p>
      </dgm:t>
    </dgm:pt>
    <dgm:pt modelId="{CAFF0499-0104-4B12-9457-50E79809730A}" type="sibTrans" cxnId="{8BD56828-EA77-409A-91CF-AB1F098DC9E1}">
      <dgm:prSet/>
      <dgm:spPr/>
      <dgm:t>
        <a:bodyPr/>
        <a:lstStyle/>
        <a:p>
          <a:endParaRPr lang="en-US"/>
        </a:p>
      </dgm:t>
    </dgm:pt>
    <dgm:pt modelId="{97A5C3D0-6A38-4AD7-9630-2EFE9371B847}">
      <dgm:prSet phldrT="[Text]" phldr="0"/>
      <dgm:spPr>
        <a:solidFill>
          <a:srgbClr val="0056A9"/>
        </a:solidFill>
      </dgm:spPr>
      <dgm:t>
        <a:bodyPr/>
        <a:lstStyle/>
        <a:p>
          <a:pPr algn="ctr">
            <a:spcAft>
              <a:spcPct val="35000"/>
            </a:spcAft>
          </a:pPr>
          <a:r>
            <a:rPr lang="en-US" b="1"/>
            <a:t>Fall 2025-Spring 2026</a:t>
          </a:r>
        </a:p>
      </dgm:t>
    </dgm:pt>
    <dgm:pt modelId="{9E4E5043-7F01-4B42-9854-674E0A3D4693}" type="parTrans" cxnId="{34C10EC5-B1D0-46FC-9ED1-AE0577652297}">
      <dgm:prSet/>
      <dgm:spPr/>
      <dgm:t>
        <a:bodyPr/>
        <a:lstStyle/>
        <a:p>
          <a:endParaRPr lang="en-US"/>
        </a:p>
      </dgm:t>
    </dgm:pt>
    <dgm:pt modelId="{72BCD578-4668-4361-9C41-24EAC85D9EC6}" type="sibTrans" cxnId="{34C10EC5-B1D0-46FC-9ED1-AE0577652297}">
      <dgm:prSet/>
      <dgm:spPr/>
      <dgm:t>
        <a:bodyPr/>
        <a:lstStyle/>
        <a:p>
          <a:endParaRPr lang="en-US"/>
        </a:p>
      </dgm:t>
    </dgm:pt>
    <dgm:pt modelId="{AC285C84-E6B1-49B8-962A-D5423DE6C218}">
      <dgm:prSet phldrT="[Text]" phldr="0"/>
      <dgm:spPr>
        <a:solidFill>
          <a:srgbClr val="196533"/>
        </a:solidFill>
      </dgm:spPr>
      <dgm:t>
        <a:bodyPr/>
        <a:lstStyle/>
        <a:p>
          <a:pPr algn="ctr"/>
          <a:r>
            <a:rPr lang="en-US"/>
            <a:t> Preliminary Design</a:t>
          </a:r>
        </a:p>
      </dgm:t>
    </dgm:pt>
    <dgm:pt modelId="{7D355EC1-D81D-42BD-B220-443DB2CB6C71}" type="parTrans" cxnId="{E421634B-1E46-419B-9B26-321089D2C504}">
      <dgm:prSet/>
      <dgm:spPr/>
      <dgm:t>
        <a:bodyPr/>
        <a:lstStyle/>
        <a:p>
          <a:endParaRPr lang="en-US"/>
        </a:p>
      </dgm:t>
    </dgm:pt>
    <dgm:pt modelId="{778CB24A-B1AB-4D7C-90D2-6990D4C5335B}" type="sibTrans" cxnId="{E421634B-1E46-419B-9B26-321089D2C504}">
      <dgm:prSet/>
      <dgm:spPr/>
      <dgm:t>
        <a:bodyPr/>
        <a:lstStyle/>
        <a:p>
          <a:endParaRPr lang="en-US"/>
        </a:p>
      </dgm:t>
    </dgm:pt>
    <dgm:pt modelId="{39409ECA-C81E-425A-9B7C-3D45F6B9AA02}">
      <dgm:prSet phldrT="[Text]" phldr="0"/>
      <dgm:spPr>
        <a:solidFill>
          <a:srgbClr val="196533"/>
        </a:solidFill>
      </dgm:spPr>
      <dgm:t>
        <a:bodyPr/>
        <a:lstStyle/>
        <a:p>
          <a:pPr algn="ctr"/>
          <a:r>
            <a:rPr lang="en-US" dirty="0"/>
            <a:t> Public Meeting #1</a:t>
          </a:r>
        </a:p>
      </dgm:t>
    </dgm:pt>
    <dgm:pt modelId="{C89F4249-1A97-476A-A095-16DC18CBA90B}" type="parTrans" cxnId="{C0E7487A-C561-4A28-9B03-FB9BCA98C246}">
      <dgm:prSet/>
      <dgm:spPr/>
      <dgm:t>
        <a:bodyPr/>
        <a:lstStyle/>
        <a:p>
          <a:endParaRPr lang="en-US"/>
        </a:p>
      </dgm:t>
    </dgm:pt>
    <dgm:pt modelId="{238792D8-4350-4FC6-B75A-1D99943DA51C}" type="sibTrans" cxnId="{C0E7487A-C561-4A28-9B03-FB9BCA98C246}">
      <dgm:prSet/>
      <dgm:spPr/>
      <dgm:t>
        <a:bodyPr/>
        <a:lstStyle/>
        <a:p>
          <a:endParaRPr lang="en-US"/>
        </a:p>
      </dgm:t>
    </dgm:pt>
    <dgm:pt modelId="{B679DDE0-58B8-4EA6-B941-D1D822BF52CB}">
      <dgm:prSet phldrT="[Text]" phldr="0"/>
      <dgm:spPr>
        <a:solidFill>
          <a:srgbClr val="196533"/>
        </a:solidFill>
      </dgm:spPr>
      <dgm:t>
        <a:bodyPr/>
        <a:lstStyle/>
        <a:p>
          <a:pPr algn="ctr">
            <a:spcAft>
              <a:spcPct val="35000"/>
            </a:spcAft>
          </a:pPr>
          <a:r>
            <a:rPr lang="en-US" b="1"/>
            <a:t>Fall 2023 -	  Fall 2025</a:t>
          </a:r>
        </a:p>
      </dgm:t>
    </dgm:pt>
    <dgm:pt modelId="{883945AF-69DD-40B7-9265-452AC4EFFECC}" type="parTrans" cxnId="{3A5F67C3-8A59-4395-86A8-E1ACE20DF35F}">
      <dgm:prSet/>
      <dgm:spPr/>
      <dgm:t>
        <a:bodyPr/>
        <a:lstStyle/>
        <a:p>
          <a:endParaRPr lang="en-US"/>
        </a:p>
      </dgm:t>
    </dgm:pt>
    <dgm:pt modelId="{FC6B498C-7BD1-4920-8730-EDE3FA3E5B18}" type="sibTrans" cxnId="{3A5F67C3-8A59-4395-86A8-E1ACE20DF35F}">
      <dgm:prSet/>
      <dgm:spPr/>
      <dgm:t>
        <a:bodyPr/>
        <a:lstStyle/>
        <a:p>
          <a:endParaRPr lang="en-US"/>
        </a:p>
      </dgm:t>
    </dgm:pt>
    <dgm:pt modelId="{9DDAF8D7-2D04-4A38-BDE1-9A8CF86AD26A}">
      <dgm:prSet phldrT="[Text]" phldr="0"/>
      <dgm:spPr>
        <a:solidFill>
          <a:srgbClr val="196533"/>
        </a:solidFill>
      </dgm:spPr>
      <dgm:t>
        <a:bodyPr/>
        <a:lstStyle/>
        <a:p>
          <a:pPr algn="ctr">
            <a:spcAft>
              <a:spcPts val="600"/>
            </a:spcAft>
          </a:pPr>
          <a:r>
            <a:rPr lang="en-US"/>
            <a:t> Update Design</a:t>
          </a:r>
        </a:p>
      </dgm:t>
    </dgm:pt>
    <dgm:pt modelId="{71291F04-D86D-483A-8F3F-0737186D55A0}" type="parTrans" cxnId="{A09DEF5F-19D3-4310-BFFA-B88DE6BD7DEB}">
      <dgm:prSet/>
      <dgm:spPr/>
      <dgm:t>
        <a:bodyPr/>
        <a:lstStyle/>
        <a:p>
          <a:endParaRPr lang="en-US"/>
        </a:p>
      </dgm:t>
    </dgm:pt>
    <dgm:pt modelId="{F01D9D65-484C-4F3F-A165-5789DE47B973}" type="sibTrans" cxnId="{A09DEF5F-19D3-4310-BFFA-B88DE6BD7DEB}">
      <dgm:prSet/>
      <dgm:spPr/>
      <dgm:t>
        <a:bodyPr/>
        <a:lstStyle/>
        <a:p>
          <a:endParaRPr lang="en-US"/>
        </a:p>
      </dgm:t>
    </dgm:pt>
    <dgm:pt modelId="{53202D05-F4D4-4A8E-85E9-35D8B8468253}">
      <dgm:prSet phldrT="[Text]" phldr="0"/>
      <dgm:spPr>
        <a:solidFill>
          <a:srgbClr val="196533"/>
        </a:solidFill>
      </dgm:spPr>
      <dgm:t>
        <a:bodyPr/>
        <a:lstStyle/>
        <a:p>
          <a:pPr algn="ctr">
            <a:spcAft>
              <a:spcPts val="600"/>
            </a:spcAft>
          </a:pPr>
          <a:r>
            <a:rPr lang="en-US"/>
            <a:t> Continued Stakeholder Feedback</a:t>
          </a:r>
        </a:p>
      </dgm:t>
    </dgm:pt>
    <dgm:pt modelId="{B819BE54-8345-4C08-81AA-86D1A9710A45}" type="parTrans" cxnId="{A166C722-05D9-467D-A7D0-5786B4398691}">
      <dgm:prSet/>
      <dgm:spPr/>
      <dgm:t>
        <a:bodyPr/>
        <a:lstStyle/>
        <a:p>
          <a:endParaRPr lang="en-US"/>
        </a:p>
      </dgm:t>
    </dgm:pt>
    <dgm:pt modelId="{2CB60F0F-D793-4585-973F-6122794C427A}" type="sibTrans" cxnId="{A166C722-05D9-467D-A7D0-5786B4398691}">
      <dgm:prSet/>
      <dgm:spPr/>
      <dgm:t>
        <a:bodyPr/>
        <a:lstStyle/>
        <a:p>
          <a:endParaRPr lang="en-US"/>
        </a:p>
      </dgm:t>
    </dgm:pt>
    <dgm:pt modelId="{8E444147-43DD-4B9A-A6B0-CBDC868EDA32}">
      <dgm:prSet/>
      <dgm:spPr>
        <a:solidFill>
          <a:srgbClr val="0056A9"/>
        </a:solidFill>
      </dgm:spPr>
      <dgm:t>
        <a:bodyPr/>
        <a:lstStyle/>
        <a:p>
          <a:pPr algn="ctr">
            <a:spcAft>
              <a:spcPts val="600"/>
            </a:spcAft>
          </a:pPr>
          <a:r>
            <a:rPr lang="en-US"/>
            <a:t> Refine Design</a:t>
          </a:r>
        </a:p>
      </dgm:t>
    </dgm:pt>
    <dgm:pt modelId="{1EE37AD7-2477-4D92-AB09-36D37244EB73}" type="parTrans" cxnId="{7F7D4657-36E5-4014-A790-DF7F79D41753}">
      <dgm:prSet/>
      <dgm:spPr/>
      <dgm:t>
        <a:bodyPr/>
        <a:lstStyle/>
        <a:p>
          <a:endParaRPr lang="en-US"/>
        </a:p>
      </dgm:t>
    </dgm:pt>
    <dgm:pt modelId="{E6D13637-4242-49A2-8FFA-7F00AAE9C2B3}" type="sibTrans" cxnId="{7F7D4657-36E5-4014-A790-DF7F79D41753}">
      <dgm:prSet/>
      <dgm:spPr/>
      <dgm:t>
        <a:bodyPr/>
        <a:lstStyle/>
        <a:p>
          <a:endParaRPr lang="en-US"/>
        </a:p>
      </dgm:t>
    </dgm:pt>
    <dgm:pt modelId="{A39B9DD8-E88C-4B46-AA7A-987B2F8D112C}">
      <dgm:prSet/>
      <dgm:spPr>
        <a:solidFill>
          <a:srgbClr val="7030A0"/>
        </a:solidFill>
      </dgm:spPr>
      <dgm:t>
        <a:bodyPr/>
        <a:lstStyle/>
        <a:p>
          <a:pPr algn="ctr"/>
          <a:r>
            <a:rPr lang="en-US" b="1"/>
            <a:t>December 2026</a:t>
          </a:r>
        </a:p>
      </dgm:t>
    </dgm:pt>
    <dgm:pt modelId="{A3EBA3E2-D26E-48D5-9E50-7FCC5E5DC23F}" type="parTrans" cxnId="{873F76F8-8566-4AA3-92ED-9442A01E036C}">
      <dgm:prSet/>
      <dgm:spPr/>
      <dgm:t>
        <a:bodyPr/>
        <a:lstStyle/>
        <a:p>
          <a:endParaRPr lang="en-US"/>
        </a:p>
      </dgm:t>
    </dgm:pt>
    <dgm:pt modelId="{0C3E5662-AA1C-4CEC-B380-8B69C2DD6C12}" type="sibTrans" cxnId="{873F76F8-8566-4AA3-92ED-9442A01E036C}">
      <dgm:prSet/>
      <dgm:spPr/>
      <dgm:t>
        <a:bodyPr/>
        <a:lstStyle/>
        <a:p>
          <a:endParaRPr lang="en-US"/>
        </a:p>
      </dgm:t>
    </dgm:pt>
    <dgm:pt modelId="{7D60E0E0-B389-40B8-95DA-076300C26E8B}">
      <dgm:prSet/>
      <dgm:spPr>
        <a:solidFill>
          <a:srgbClr val="7030A0"/>
        </a:solidFill>
      </dgm:spPr>
      <dgm:t>
        <a:bodyPr/>
        <a:lstStyle/>
        <a:p>
          <a:pPr algn="ctr"/>
          <a:r>
            <a:rPr lang="en-US"/>
            <a:t> Tentative </a:t>
          </a:r>
          <a:r>
            <a:rPr lang="en-US">
              <a:solidFill>
                <a:schemeClr val="bg1"/>
              </a:solidFill>
            </a:rPr>
            <a:t>Project Bid Date</a:t>
          </a:r>
        </a:p>
      </dgm:t>
    </dgm:pt>
    <dgm:pt modelId="{0DA94163-7205-4EBF-BF11-B3F9AE908DB3}" type="parTrans" cxnId="{6006FEC2-A846-45D0-862F-CC4AD51D3281}">
      <dgm:prSet/>
      <dgm:spPr/>
      <dgm:t>
        <a:bodyPr/>
        <a:lstStyle/>
        <a:p>
          <a:endParaRPr lang="en-US"/>
        </a:p>
      </dgm:t>
    </dgm:pt>
    <dgm:pt modelId="{660F3454-65A3-4D3E-B077-BD4BA960680D}" type="sibTrans" cxnId="{6006FEC2-A846-45D0-862F-CC4AD51D3281}">
      <dgm:prSet/>
      <dgm:spPr/>
      <dgm:t>
        <a:bodyPr/>
        <a:lstStyle/>
        <a:p>
          <a:endParaRPr lang="en-US"/>
        </a:p>
      </dgm:t>
    </dgm:pt>
    <dgm:pt modelId="{EEC3B155-ECB4-4A32-A6C8-DAF380C3D915}">
      <dgm:prSet/>
      <dgm:spPr>
        <a:solidFill>
          <a:srgbClr val="0056A9"/>
        </a:solidFill>
      </dgm:spPr>
      <dgm:t>
        <a:bodyPr/>
        <a:lstStyle/>
        <a:p>
          <a:pPr algn="ctr">
            <a:spcAft>
              <a:spcPts val="600"/>
            </a:spcAft>
          </a:pPr>
          <a:r>
            <a:rPr lang="en-US"/>
            <a:t> Public Meeting #2</a:t>
          </a:r>
        </a:p>
      </dgm:t>
    </dgm:pt>
    <dgm:pt modelId="{125F7325-6FC9-4C61-B0CB-4F3680BB9067}" type="parTrans" cxnId="{1B9328A5-5231-4FDE-9DAB-533CE6B1839C}">
      <dgm:prSet/>
      <dgm:spPr/>
      <dgm:t>
        <a:bodyPr/>
        <a:lstStyle/>
        <a:p>
          <a:endParaRPr lang="en-US"/>
        </a:p>
      </dgm:t>
    </dgm:pt>
    <dgm:pt modelId="{D5A24FD4-036F-4FD6-8DBE-3C53F4C8179D}" type="sibTrans" cxnId="{1B9328A5-5231-4FDE-9DAB-533CE6B1839C}">
      <dgm:prSet/>
      <dgm:spPr/>
      <dgm:t>
        <a:bodyPr/>
        <a:lstStyle/>
        <a:p>
          <a:endParaRPr lang="en-US"/>
        </a:p>
      </dgm:t>
    </dgm:pt>
    <dgm:pt modelId="{B81E9184-5A89-41EA-9A6F-2B6D9EB155D6}" type="pres">
      <dgm:prSet presAssocID="{EE157AA9-CC0C-4E39-BDDC-E06CA12C22D7}" presName="Name0" presStyleCnt="0">
        <dgm:presLayoutVars>
          <dgm:dir/>
          <dgm:resizeHandles val="exact"/>
        </dgm:presLayoutVars>
      </dgm:prSet>
      <dgm:spPr/>
    </dgm:pt>
    <dgm:pt modelId="{C63BCBE5-581A-4EFB-911F-289746CD7699}" type="pres">
      <dgm:prSet presAssocID="{5613D318-B725-4ACD-A047-E90ECE52B46B}" presName="parAndChTx" presStyleLbl="node1" presStyleIdx="0" presStyleCnt="5">
        <dgm:presLayoutVars>
          <dgm:bulletEnabled val="1"/>
        </dgm:presLayoutVars>
      </dgm:prSet>
      <dgm:spPr/>
    </dgm:pt>
    <dgm:pt modelId="{DF81580E-B81B-4F01-8D85-3AB1ECB789E6}" type="pres">
      <dgm:prSet presAssocID="{727449C7-506A-41AB-A688-53AB96451275}" presName="parAndChSpace" presStyleCnt="0"/>
      <dgm:spPr/>
    </dgm:pt>
    <dgm:pt modelId="{7C7FFD46-9BBC-4109-B1DD-C7E40658671D}" type="pres">
      <dgm:prSet presAssocID="{B2CB3E6B-7F92-4D2D-AAEF-7FEB6658E372}" presName="parAndChTx" presStyleLbl="node1" presStyleIdx="1" presStyleCnt="5" custScaleX="109308">
        <dgm:presLayoutVars>
          <dgm:bulletEnabled val="1"/>
        </dgm:presLayoutVars>
      </dgm:prSet>
      <dgm:spPr/>
    </dgm:pt>
    <dgm:pt modelId="{F9C37167-A19C-476D-AECD-EC35E217095A}" type="pres">
      <dgm:prSet presAssocID="{CAFF0499-0104-4B12-9457-50E79809730A}" presName="parAndChSpace" presStyleCnt="0"/>
      <dgm:spPr/>
    </dgm:pt>
    <dgm:pt modelId="{21054FE5-9961-4243-B633-5E2903D160C3}" type="pres">
      <dgm:prSet presAssocID="{B679DDE0-58B8-4EA6-B941-D1D822BF52CB}" presName="parAndChTx" presStyleLbl="node1" presStyleIdx="2" presStyleCnt="5" custScaleX="127275">
        <dgm:presLayoutVars>
          <dgm:bulletEnabled val="1"/>
        </dgm:presLayoutVars>
      </dgm:prSet>
      <dgm:spPr/>
    </dgm:pt>
    <dgm:pt modelId="{8010FCF9-2C82-4EAE-B6E9-E44829BECA45}" type="pres">
      <dgm:prSet presAssocID="{FC6B498C-7BD1-4920-8730-EDE3FA3E5B18}" presName="parAndChSpace" presStyleCnt="0"/>
      <dgm:spPr/>
    </dgm:pt>
    <dgm:pt modelId="{96F9A253-0CA9-4F99-AAF6-D824FA3AEE43}" type="pres">
      <dgm:prSet presAssocID="{97A5C3D0-6A38-4AD7-9630-2EFE9371B847}" presName="parAndChTx" presStyleLbl="node1" presStyleIdx="3" presStyleCnt="5" custScaleX="111497">
        <dgm:presLayoutVars>
          <dgm:bulletEnabled val="1"/>
        </dgm:presLayoutVars>
      </dgm:prSet>
      <dgm:spPr/>
    </dgm:pt>
    <dgm:pt modelId="{52E0F6FD-5A82-468E-99FE-66D31CA30FCA}" type="pres">
      <dgm:prSet presAssocID="{72BCD578-4668-4361-9C41-24EAC85D9EC6}" presName="parAndChSpace" presStyleCnt="0"/>
      <dgm:spPr/>
    </dgm:pt>
    <dgm:pt modelId="{A5DE6D85-ADB6-438C-A267-B646E67D5FC7}" type="pres">
      <dgm:prSet presAssocID="{A39B9DD8-E88C-4B46-AA7A-987B2F8D112C}" presName="parAndChTx" presStyleLbl="node1" presStyleIdx="4" presStyleCnt="5">
        <dgm:presLayoutVars>
          <dgm:bulletEnabled val="1"/>
        </dgm:presLayoutVars>
      </dgm:prSet>
      <dgm:spPr/>
    </dgm:pt>
  </dgm:ptLst>
  <dgm:cxnLst>
    <dgm:cxn modelId="{CA0D7D05-3F7A-445E-94B7-0950FC3FA4C7}" type="presOf" srcId="{39409ECA-C81E-425A-9B7C-3D45F6B9AA02}" destId="{7C7FFD46-9BBC-4109-B1DD-C7E40658671D}" srcOrd="0" destOrd="1" presId="urn:microsoft.com/office/officeart/2005/8/layout/hChevron3"/>
    <dgm:cxn modelId="{C3EF2210-6F8A-4ED5-BD7E-A356D736B165}" srcId="{EE157AA9-CC0C-4E39-BDDC-E06CA12C22D7}" destId="{5613D318-B725-4ACD-A047-E90ECE52B46B}" srcOrd="0" destOrd="0" parTransId="{81F2EA12-E0D0-4ACA-9B77-8AB1AED7DE5C}" sibTransId="{727449C7-506A-41AB-A688-53AB96451275}"/>
    <dgm:cxn modelId="{FD99F811-D637-450A-83E4-4DD70B3027EE}" type="presOf" srcId="{B2CB3E6B-7F92-4D2D-AAEF-7FEB6658E372}" destId="{7C7FFD46-9BBC-4109-B1DD-C7E40658671D}" srcOrd="0" destOrd="0" presId="urn:microsoft.com/office/officeart/2005/8/layout/hChevron3"/>
    <dgm:cxn modelId="{6A2B6318-C6F8-4CE4-877F-3E5F3FA55B06}" type="presOf" srcId="{97A5C3D0-6A38-4AD7-9630-2EFE9371B847}" destId="{96F9A253-0CA9-4F99-AAF6-D824FA3AEE43}" srcOrd="0" destOrd="0" presId="urn:microsoft.com/office/officeart/2005/8/layout/hChevron3"/>
    <dgm:cxn modelId="{DD277F20-1410-4F74-B82F-C0B5857ECA94}" type="presOf" srcId="{8E444147-43DD-4B9A-A6B0-CBDC868EDA32}" destId="{96F9A253-0CA9-4F99-AAF6-D824FA3AEE43}" srcOrd="0" destOrd="1" presId="urn:microsoft.com/office/officeart/2005/8/layout/hChevron3"/>
    <dgm:cxn modelId="{A166C722-05D9-467D-A7D0-5786B4398691}" srcId="{B679DDE0-58B8-4EA6-B941-D1D822BF52CB}" destId="{53202D05-F4D4-4A8E-85E9-35D8B8468253}" srcOrd="1" destOrd="0" parTransId="{B819BE54-8345-4C08-81AA-86D1A9710A45}" sibTransId="{2CB60F0F-D793-4585-973F-6122794C427A}"/>
    <dgm:cxn modelId="{8BD56828-EA77-409A-91CF-AB1F098DC9E1}" srcId="{EE157AA9-CC0C-4E39-BDDC-E06CA12C22D7}" destId="{B2CB3E6B-7F92-4D2D-AAEF-7FEB6658E372}" srcOrd="1" destOrd="0" parTransId="{DA64E83C-3676-46B3-9471-9BD4DF068697}" sibTransId="{CAFF0499-0104-4B12-9457-50E79809730A}"/>
    <dgm:cxn modelId="{A109F02E-BB49-4C45-AD14-A2AF0BC4CBAF}" type="presOf" srcId="{EEC3B155-ECB4-4A32-A6C8-DAF380C3D915}" destId="{96F9A253-0CA9-4F99-AAF6-D824FA3AEE43}" srcOrd="0" destOrd="2" presId="urn:microsoft.com/office/officeart/2005/8/layout/hChevron3"/>
    <dgm:cxn modelId="{BC42A63E-57E9-4020-85F3-097B15D36B56}" type="presOf" srcId="{B679DDE0-58B8-4EA6-B941-D1D822BF52CB}" destId="{21054FE5-9961-4243-B633-5E2903D160C3}" srcOrd="0" destOrd="0" presId="urn:microsoft.com/office/officeart/2005/8/layout/hChevron3"/>
    <dgm:cxn modelId="{A09DEF5F-19D3-4310-BFFA-B88DE6BD7DEB}" srcId="{B679DDE0-58B8-4EA6-B941-D1D822BF52CB}" destId="{9DDAF8D7-2D04-4A38-BDE1-9A8CF86AD26A}" srcOrd="0" destOrd="0" parTransId="{71291F04-D86D-483A-8F3F-0737186D55A0}" sibTransId="{F01D9D65-484C-4F3F-A165-5789DE47B973}"/>
    <dgm:cxn modelId="{ADCABB42-FD0E-424D-9195-D75FE3F2A103}" type="presOf" srcId="{7D60E0E0-B389-40B8-95DA-076300C26E8B}" destId="{A5DE6D85-ADB6-438C-A267-B646E67D5FC7}" srcOrd="0" destOrd="1" presId="urn:microsoft.com/office/officeart/2005/8/layout/hChevron3"/>
    <dgm:cxn modelId="{E421634B-1E46-419B-9B26-321089D2C504}" srcId="{5613D318-B725-4ACD-A047-E90ECE52B46B}" destId="{AC285C84-E6B1-49B8-962A-D5423DE6C218}" srcOrd="0" destOrd="0" parTransId="{7D355EC1-D81D-42BD-B220-443DB2CB6C71}" sibTransId="{778CB24A-B1AB-4D7C-90D2-6990D4C5335B}"/>
    <dgm:cxn modelId="{CEDBBD4C-B30A-4908-B56C-2269C38E2294}" type="presOf" srcId="{AC285C84-E6B1-49B8-962A-D5423DE6C218}" destId="{C63BCBE5-581A-4EFB-911F-289746CD7699}" srcOrd="0" destOrd="1" presId="urn:microsoft.com/office/officeart/2005/8/layout/hChevron3"/>
    <dgm:cxn modelId="{7F7D4657-36E5-4014-A790-DF7F79D41753}" srcId="{97A5C3D0-6A38-4AD7-9630-2EFE9371B847}" destId="{8E444147-43DD-4B9A-A6B0-CBDC868EDA32}" srcOrd="0" destOrd="0" parTransId="{1EE37AD7-2477-4D92-AB09-36D37244EB73}" sibTransId="{E6D13637-4242-49A2-8FFA-7F00AAE9C2B3}"/>
    <dgm:cxn modelId="{62CFFF79-ECF2-4019-AAEF-5701E43CAEAC}" type="presOf" srcId="{53202D05-F4D4-4A8E-85E9-35D8B8468253}" destId="{21054FE5-9961-4243-B633-5E2903D160C3}" srcOrd="0" destOrd="2" presId="urn:microsoft.com/office/officeart/2005/8/layout/hChevron3"/>
    <dgm:cxn modelId="{C0E7487A-C561-4A28-9B03-FB9BCA98C246}" srcId="{B2CB3E6B-7F92-4D2D-AAEF-7FEB6658E372}" destId="{39409ECA-C81E-425A-9B7C-3D45F6B9AA02}" srcOrd="0" destOrd="0" parTransId="{C89F4249-1A97-476A-A095-16DC18CBA90B}" sibTransId="{238792D8-4350-4FC6-B75A-1D99943DA51C}"/>
    <dgm:cxn modelId="{817FCA8C-1114-4A49-906B-3F30DEA9D87A}" type="presOf" srcId="{5613D318-B725-4ACD-A047-E90ECE52B46B}" destId="{C63BCBE5-581A-4EFB-911F-289746CD7699}" srcOrd="0" destOrd="0" presId="urn:microsoft.com/office/officeart/2005/8/layout/hChevron3"/>
    <dgm:cxn modelId="{7B9D379F-50EE-4EF1-AF65-9643064F382A}" type="presOf" srcId="{9DDAF8D7-2D04-4A38-BDE1-9A8CF86AD26A}" destId="{21054FE5-9961-4243-B633-5E2903D160C3}" srcOrd="0" destOrd="1" presId="urn:microsoft.com/office/officeart/2005/8/layout/hChevron3"/>
    <dgm:cxn modelId="{88B8BEA4-2715-42C2-AA46-F7A9A3FF6AC9}" type="presOf" srcId="{EE157AA9-CC0C-4E39-BDDC-E06CA12C22D7}" destId="{B81E9184-5A89-41EA-9A6F-2B6D9EB155D6}" srcOrd="0" destOrd="0" presId="urn:microsoft.com/office/officeart/2005/8/layout/hChevron3"/>
    <dgm:cxn modelId="{1B9328A5-5231-4FDE-9DAB-533CE6B1839C}" srcId="{97A5C3D0-6A38-4AD7-9630-2EFE9371B847}" destId="{EEC3B155-ECB4-4A32-A6C8-DAF380C3D915}" srcOrd="1" destOrd="0" parTransId="{125F7325-6FC9-4C61-B0CB-4F3680BB9067}" sibTransId="{D5A24FD4-036F-4FD6-8DBE-3C53F4C8179D}"/>
    <dgm:cxn modelId="{87C8E0B9-8706-4BC8-8C70-3DC98E859EC0}" type="presOf" srcId="{A39B9DD8-E88C-4B46-AA7A-987B2F8D112C}" destId="{A5DE6D85-ADB6-438C-A267-B646E67D5FC7}" srcOrd="0" destOrd="0" presId="urn:microsoft.com/office/officeart/2005/8/layout/hChevron3"/>
    <dgm:cxn modelId="{6006FEC2-A846-45D0-862F-CC4AD51D3281}" srcId="{A39B9DD8-E88C-4B46-AA7A-987B2F8D112C}" destId="{7D60E0E0-B389-40B8-95DA-076300C26E8B}" srcOrd="0" destOrd="0" parTransId="{0DA94163-7205-4EBF-BF11-B3F9AE908DB3}" sibTransId="{660F3454-65A3-4D3E-B077-BD4BA960680D}"/>
    <dgm:cxn modelId="{3A5F67C3-8A59-4395-86A8-E1ACE20DF35F}" srcId="{EE157AA9-CC0C-4E39-BDDC-E06CA12C22D7}" destId="{B679DDE0-58B8-4EA6-B941-D1D822BF52CB}" srcOrd="2" destOrd="0" parTransId="{883945AF-69DD-40B7-9265-452AC4EFFECC}" sibTransId="{FC6B498C-7BD1-4920-8730-EDE3FA3E5B18}"/>
    <dgm:cxn modelId="{34C10EC5-B1D0-46FC-9ED1-AE0577652297}" srcId="{EE157AA9-CC0C-4E39-BDDC-E06CA12C22D7}" destId="{97A5C3D0-6A38-4AD7-9630-2EFE9371B847}" srcOrd="3" destOrd="0" parTransId="{9E4E5043-7F01-4B42-9854-674E0A3D4693}" sibTransId="{72BCD578-4668-4361-9C41-24EAC85D9EC6}"/>
    <dgm:cxn modelId="{873F76F8-8566-4AA3-92ED-9442A01E036C}" srcId="{EE157AA9-CC0C-4E39-BDDC-E06CA12C22D7}" destId="{A39B9DD8-E88C-4B46-AA7A-987B2F8D112C}" srcOrd="4" destOrd="0" parTransId="{A3EBA3E2-D26E-48D5-9E50-7FCC5E5DC23F}" sibTransId="{0C3E5662-AA1C-4CEC-B380-8B69C2DD6C12}"/>
    <dgm:cxn modelId="{0875D8A9-2CD7-446D-8D85-93DE7B9F94EB}" type="presParOf" srcId="{B81E9184-5A89-41EA-9A6F-2B6D9EB155D6}" destId="{C63BCBE5-581A-4EFB-911F-289746CD7699}" srcOrd="0" destOrd="0" presId="urn:microsoft.com/office/officeart/2005/8/layout/hChevron3"/>
    <dgm:cxn modelId="{F031969A-DE5D-434A-871B-DCA31575D1E9}" type="presParOf" srcId="{B81E9184-5A89-41EA-9A6F-2B6D9EB155D6}" destId="{DF81580E-B81B-4F01-8D85-3AB1ECB789E6}" srcOrd="1" destOrd="0" presId="urn:microsoft.com/office/officeart/2005/8/layout/hChevron3"/>
    <dgm:cxn modelId="{61BB4A12-B595-471B-9EE0-E36F9942F056}" type="presParOf" srcId="{B81E9184-5A89-41EA-9A6F-2B6D9EB155D6}" destId="{7C7FFD46-9BBC-4109-B1DD-C7E40658671D}" srcOrd="2" destOrd="0" presId="urn:microsoft.com/office/officeart/2005/8/layout/hChevron3"/>
    <dgm:cxn modelId="{2B0A119F-1895-4D6E-8E42-A90A891242FB}" type="presParOf" srcId="{B81E9184-5A89-41EA-9A6F-2B6D9EB155D6}" destId="{F9C37167-A19C-476D-AECD-EC35E217095A}" srcOrd="3" destOrd="0" presId="urn:microsoft.com/office/officeart/2005/8/layout/hChevron3"/>
    <dgm:cxn modelId="{3149B9A4-F9AA-43AC-AAE9-9E372228C675}" type="presParOf" srcId="{B81E9184-5A89-41EA-9A6F-2B6D9EB155D6}" destId="{21054FE5-9961-4243-B633-5E2903D160C3}" srcOrd="4" destOrd="0" presId="urn:microsoft.com/office/officeart/2005/8/layout/hChevron3"/>
    <dgm:cxn modelId="{B458B97E-004E-4B7D-82CB-BDBE8A7FBA18}" type="presParOf" srcId="{B81E9184-5A89-41EA-9A6F-2B6D9EB155D6}" destId="{8010FCF9-2C82-4EAE-B6E9-E44829BECA45}" srcOrd="5" destOrd="0" presId="urn:microsoft.com/office/officeart/2005/8/layout/hChevron3"/>
    <dgm:cxn modelId="{C326BA0F-53DE-446F-909E-0A0633D69F0D}" type="presParOf" srcId="{B81E9184-5A89-41EA-9A6F-2B6D9EB155D6}" destId="{96F9A253-0CA9-4F99-AAF6-D824FA3AEE43}" srcOrd="6" destOrd="0" presId="urn:microsoft.com/office/officeart/2005/8/layout/hChevron3"/>
    <dgm:cxn modelId="{ABFAF94F-65B0-4F10-9F5F-7878383C319D}" type="presParOf" srcId="{B81E9184-5A89-41EA-9A6F-2B6D9EB155D6}" destId="{52E0F6FD-5A82-468E-99FE-66D31CA30FCA}" srcOrd="7" destOrd="0" presId="urn:microsoft.com/office/officeart/2005/8/layout/hChevron3"/>
    <dgm:cxn modelId="{E9871915-3EF8-4EAE-86A0-FCB00FF3227C}" type="presParOf" srcId="{B81E9184-5A89-41EA-9A6F-2B6D9EB155D6}" destId="{A5DE6D85-ADB6-438C-A267-B646E67D5FC7}"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BCBE5-581A-4EFB-911F-289746CD7699}">
      <dsp:nvSpPr>
        <dsp:cNvPr id="0" name=""/>
        <dsp:cNvSpPr/>
      </dsp:nvSpPr>
      <dsp:spPr>
        <a:xfrm>
          <a:off x="327" y="1030046"/>
          <a:ext cx="1913080" cy="1530464"/>
        </a:xfrm>
        <a:prstGeom prst="homePlate">
          <a:avLst>
            <a:gd name="adj" fmla="val 25000"/>
          </a:avLst>
        </a:prstGeom>
        <a:solidFill>
          <a:srgbClr val="1965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89" tIns="35560" rIns="269957" bIns="35560" numCol="1" spcCol="1270" anchor="t" anchorCtr="0">
          <a:noAutofit/>
        </a:bodyPr>
        <a:lstStyle/>
        <a:p>
          <a:pPr marL="0" lvl="0" indent="0" algn="ctr" defTabSz="622300">
            <a:lnSpc>
              <a:spcPct val="90000"/>
            </a:lnSpc>
            <a:spcBef>
              <a:spcPct val="0"/>
            </a:spcBef>
            <a:spcAft>
              <a:spcPct val="35000"/>
            </a:spcAft>
            <a:buNone/>
          </a:pPr>
          <a:r>
            <a:rPr lang="en-US" sz="1400" b="1" kern="1200" dirty="0"/>
            <a:t>2023</a:t>
          </a:r>
        </a:p>
        <a:p>
          <a:pPr marL="57150" lvl="1" indent="-57150" algn="ctr" defTabSz="488950">
            <a:lnSpc>
              <a:spcPct val="90000"/>
            </a:lnSpc>
            <a:spcBef>
              <a:spcPct val="0"/>
            </a:spcBef>
            <a:spcAft>
              <a:spcPct val="15000"/>
            </a:spcAft>
            <a:buChar char="•"/>
          </a:pPr>
          <a:r>
            <a:rPr lang="en-US" sz="1100" kern="1200"/>
            <a:t> Preliminary Design</a:t>
          </a:r>
        </a:p>
      </dsp:txBody>
      <dsp:txXfrm>
        <a:off x="327" y="1030046"/>
        <a:ext cx="1721772" cy="1530464"/>
      </dsp:txXfrm>
    </dsp:sp>
    <dsp:sp modelId="{7C7FFD46-9BBC-4109-B1DD-C7E40658671D}">
      <dsp:nvSpPr>
        <dsp:cNvPr id="0" name=""/>
        <dsp:cNvSpPr/>
      </dsp:nvSpPr>
      <dsp:spPr>
        <a:xfrm>
          <a:off x="1530792" y="1030046"/>
          <a:ext cx="2091150" cy="1530464"/>
        </a:xfrm>
        <a:prstGeom prst="chevron">
          <a:avLst>
            <a:gd name="adj" fmla="val 25000"/>
          </a:avLst>
        </a:prstGeom>
        <a:solidFill>
          <a:srgbClr val="1965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89" tIns="35560" rIns="67489" bIns="35560" numCol="1" spcCol="1270" anchor="t" anchorCtr="0">
          <a:noAutofit/>
        </a:bodyPr>
        <a:lstStyle/>
        <a:p>
          <a:pPr marL="0" lvl="0" indent="0" algn="ctr" defTabSz="622300">
            <a:lnSpc>
              <a:spcPct val="90000"/>
            </a:lnSpc>
            <a:spcBef>
              <a:spcPct val="0"/>
            </a:spcBef>
            <a:spcAft>
              <a:spcPct val="35000"/>
            </a:spcAft>
            <a:buNone/>
          </a:pPr>
          <a:r>
            <a:rPr lang="en-US" sz="1400" b="1" kern="1200"/>
            <a:t>Fall 2023</a:t>
          </a:r>
        </a:p>
        <a:p>
          <a:pPr marL="57150" lvl="1" indent="-57150" algn="ctr" defTabSz="488950">
            <a:lnSpc>
              <a:spcPct val="90000"/>
            </a:lnSpc>
            <a:spcBef>
              <a:spcPct val="0"/>
            </a:spcBef>
            <a:spcAft>
              <a:spcPct val="15000"/>
            </a:spcAft>
            <a:buChar char="•"/>
          </a:pPr>
          <a:r>
            <a:rPr lang="en-US" sz="1100" kern="1200" dirty="0"/>
            <a:t> Public Meeting #1</a:t>
          </a:r>
        </a:p>
      </dsp:txBody>
      <dsp:txXfrm>
        <a:off x="1913408" y="1030046"/>
        <a:ext cx="1325918" cy="1530464"/>
      </dsp:txXfrm>
    </dsp:sp>
    <dsp:sp modelId="{21054FE5-9961-4243-B633-5E2903D160C3}">
      <dsp:nvSpPr>
        <dsp:cNvPr id="0" name=""/>
        <dsp:cNvSpPr/>
      </dsp:nvSpPr>
      <dsp:spPr>
        <a:xfrm>
          <a:off x="3239326" y="1030046"/>
          <a:ext cx="2434873" cy="1530464"/>
        </a:xfrm>
        <a:prstGeom prst="chevron">
          <a:avLst>
            <a:gd name="adj" fmla="val 25000"/>
          </a:avLst>
        </a:prstGeom>
        <a:solidFill>
          <a:srgbClr val="19653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89" tIns="35560" rIns="67489" bIns="35560" numCol="1" spcCol="1270" anchor="t" anchorCtr="0">
          <a:noAutofit/>
        </a:bodyPr>
        <a:lstStyle/>
        <a:p>
          <a:pPr marL="0" lvl="0" indent="0" algn="ctr" defTabSz="622300">
            <a:lnSpc>
              <a:spcPct val="90000"/>
            </a:lnSpc>
            <a:spcBef>
              <a:spcPct val="0"/>
            </a:spcBef>
            <a:spcAft>
              <a:spcPct val="35000"/>
            </a:spcAft>
            <a:buNone/>
          </a:pPr>
          <a:r>
            <a:rPr lang="en-US" sz="1400" b="1" kern="1200"/>
            <a:t>Fall 2023 -	  Fall 2025</a:t>
          </a:r>
        </a:p>
        <a:p>
          <a:pPr marL="57150" lvl="1" indent="-57150" algn="ctr" defTabSz="488950">
            <a:lnSpc>
              <a:spcPct val="90000"/>
            </a:lnSpc>
            <a:spcBef>
              <a:spcPct val="0"/>
            </a:spcBef>
            <a:spcAft>
              <a:spcPts val="600"/>
            </a:spcAft>
            <a:buChar char="•"/>
          </a:pPr>
          <a:r>
            <a:rPr lang="en-US" sz="1100" kern="1200"/>
            <a:t> Update Design</a:t>
          </a:r>
        </a:p>
        <a:p>
          <a:pPr marL="57150" lvl="1" indent="-57150" algn="ctr" defTabSz="488950">
            <a:lnSpc>
              <a:spcPct val="90000"/>
            </a:lnSpc>
            <a:spcBef>
              <a:spcPct val="0"/>
            </a:spcBef>
            <a:spcAft>
              <a:spcPts val="600"/>
            </a:spcAft>
            <a:buChar char="•"/>
          </a:pPr>
          <a:r>
            <a:rPr lang="en-US" sz="1100" kern="1200"/>
            <a:t> Continued Stakeholder Feedback</a:t>
          </a:r>
        </a:p>
      </dsp:txBody>
      <dsp:txXfrm>
        <a:off x="3621942" y="1030046"/>
        <a:ext cx="1669641" cy="1530464"/>
      </dsp:txXfrm>
    </dsp:sp>
    <dsp:sp modelId="{96F9A253-0CA9-4F99-AAF6-D824FA3AEE43}">
      <dsp:nvSpPr>
        <dsp:cNvPr id="0" name=""/>
        <dsp:cNvSpPr/>
      </dsp:nvSpPr>
      <dsp:spPr>
        <a:xfrm>
          <a:off x="5291584" y="1030046"/>
          <a:ext cx="2133027" cy="1530464"/>
        </a:xfrm>
        <a:prstGeom prst="chevron">
          <a:avLst>
            <a:gd name="adj" fmla="val 25000"/>
          </a:avLst>
        </a:prstGeom>
        <a:solidFill>
          <a:srgbClr val="0056A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89" tIns="35560" rIns="67489" bIns="35560" numCol="1" spcCol="1270" anchor="t" anchorCtr="0">
          <a:noAutofit/>
        </a:bodyPr>
        <a:lstStyle/>
        <a:p>
          <a:pPr marL="0" lvl="0" indent="0" algn="ctr" defTabSz="622300">
            <a:lnSpc>
              <a:spcPct val="90000"/>
            </a:lnSpc>
            <a:spcBef>
              <a:spcPct val="0"/>
            </a:spcBef>
            <a:spcAft>
              <a:spcPct val="35000"/>
            </a:spcAft>
            <a:buNone/>
          </a:pPr>
          <a:r>
            <a:rPr lang="en-US" sz="1400" b="1" kern="1200"/>
            <a:t>Fall 2025-Spring 2026</a:t>
          </a:r>
        </a:p>
        <a:p>
          <a:pPr marL="57150" lvl="1" indent="-57150" algn="ctr" defTabSz="488950">
            <a:lnSpc>
              <a:spcPct val="90000"/>
            </a:lnSpc>
            <a:spcBef>
              <a:spcPct val="0"/>
            </a:spcBef>
            <a:spcAft>
              <a:spcPts val="600"/>
            </a:spcAft>
            <a:buChar char="•"/>
          </a:pPr>
          <a:r>
            <a:rPr lang="en-US" sz="1100" kern="1200"/>
            <a:t> Refine Design</a:t>
          </a:r>
        </a:p>
        <a:p>
          <a:pPr marL="57150" lvl="1" indent="-57150" algn="ctr" defTabSz="488950">
            <a:lnSpc>
              <a:spcPct val="90000"/>
            </a:lnSpc>
            <a:spcBef>
              <a:spcPct val="0"/>
            </a:spcBef>
            <a:spcAft>
              <a:spcPts val="600"/>
            </a:spcAft>
            <a:buChar char="•"/>
          </a:pPr>
          <a:r>
            <a:rPr lang="en-US" sz="1100" kern="1200"/>
            <a:t> Public Meeting #2</a:t>
          </a:r>
        </a:p>
      </dsp:txBody>
      <dsp:txXfrm>
        <a:off x="5674200" y="1030046"/>
        <a:ext cx="1367795" cy="1530464"/>
      </dsp:txXfrm>
    </dsp:sp>
    <dsp:sp modelId="{A5DE6D85-ADB6-438C-A267-B646E67D5FC7}">
      <dsp:nvSpPr>
        <dsp:cNvPr id="0" name=""/>
        <dsp:cNvSpPr/>
      </dsp:nvSpPr>
      <dsp:spPr>
        <a:xfrm>
          <a:off x="7041996" y="1030046"/>
          <a:ext cx="1913080" cy="1530464"/>
        </a:xfrm>
        <a:prstGeom prst="chevron">
          <a:avLst>
            <a:gd name="adj" fmla="val 25000"/>
          </a:avLst>
        </a:prstGeom>
        <a:solidFill>
          <a:srgbClr val="7030A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489" tIns="35560" rIns="67489" bIns="35560" numCol="1" spcCol="1270" anchor="t" anchorCtr="0">
          <a:noAutofit/>
        </a:bodyPr>
        <a:lstStyle/>
        <a:p>
          <a:pPr marL="0" lvl="0" indent="0" algn="ctr" defTabSz="622300">
            <a:lnSpc>
              <a:spcPct val="90000"/>
            </a:lnSpc>
            <a:spcBef>
              <a:spcPct val="0"/>
            </a:spcBef>
            <a:spcAft>
              <a:spcPct val="35000"/>
            </a:spcAft>
            <a:buNone/>
          </a:pPr>
          <a:r>
            <a:rPr lang="en-US" sz="1400" b="1" kern="1200"/>
            <a:t>December 2026</a:t>
          </a:r>
        </a:p>
        <a:p>
          <a:pPr marL="57150" lvl="1" indent="-57150" algn="ctr" defTabSz="488950">
            <a:lnSpc>
              <a:spcPct val="90000"/>
            </a:lnSpc>
            <a:spcBef>
              <a:spcPct val="0"/>
            </a:spcBef>
            <a:spcAft>
              <a:spcPct val="15000"/>
            </a:spcAft>
            <a:buChar char="•"/>
          </a:pPr>
          <a:r>
            <a:rPr lang="en-US" sz="1100" kern="1200"/>
            <a:t> Tentative </a:t>
          </a:r>
          <a:r>
            <a:rPr lang="en-US" sz="1100" kern="1200">
              <a:solidFill>
                <a:schemeClr val="bg1"/>
              </a:solidFill>
            </a:rPr>
            <a:t>Project Bid Date</a:t>
          </a:r>
        </a:p>
      </dsp:txBody>
      <dsp:txXfrm>
        <a:off x="7424612" y="1030046"/>
        <a:ext cx="1147848" cy="153046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610"/>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538" y="1"/>
            <a:ext cx="3043343" cy="467610"/>
          </a:xfrm>
          <a:prstGeom prst="rect">
            <a:avLst/>
          </a:prstGeom>
        </p:spPr>
        <p:txBody>
          <a:bodyPr vert="horz" lIns="93324" tIns="46662" rIns="93324" bIns="46662" rtlCol="0"/>
          <a:lstStyle>
            <a:lvl1pPr algn="r">
              <a:defRPr sz="1200"/>
            </a:lvl1pPr>
          </a:lstStyle>
          <a:p>
            <a:fld id="{CBF53D49-0DDC-344E-AB77-B58226DB14FC}" type="datetimeFigureOut">
              <a:rPr lang="en-US" smtClean="0"/>
              <a:t>12/3/2025</a:t>
            </a:fld>
            <a:endParaRPr lang="en-US"/>
          </a:p>
        </p:txBody>
      </p:sp>
      <p:sp>
        <p:nvSpPr>
          <p:cNvPr id="4" name="Slide Image Placeholder 3"/>
          <p:cNvSpPr>
            <a:spLocks noGrp="1" noRot="1" noChangeAspect="1"/>
          </p:cNvSpPr>
          <p:nvPr>
            <p:ph type="sldImg" idx="2"/>
          </p:nvPr>
        </p:nvSpPr>
        <p:spPr>
          <a:xfrm>
            <a:off x="722313" y="1163638"/>
            <a:ext cx="557847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7"/>
            <a:ext cx="5618480" cy="3665457"/>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491"/>
            <a:ext cx="3043343" cy="467609"/>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538" y="8841491"/>
            <a:ext cx="3043343" cy="467609"/>
          </a:xfrm>
          <a:prstGeom prst="rect">
            <a:avLst/>
          </a:prstGeom>
        </p:spPr>
        <p:txBody>
          <a:bodyPr vert="horz" lIns="93324" tIns="46662" rIns="93324" bIns="46662" rtlCol="0" anchor="b"/>
          <a:lstStyle>
            <a:lvl1pPr algn="r">
              <a:defRPr sz="1200"/>
            </a:lvl1pPr>
          </a:lstStyle>
          <a:p>
            <a:fld id="{731C783B-4AC7-F543-9503-53DDD025DBBC}" type="slidenum">
              <a:rPr lang="en-US" smtClean="0"/>
              <a:t>‹#›</a:t>
            </a:fld>
            <a:endParaRPr lang="en-US"/>
          </a:p>
        </p:txBody>
      </p:sp>
    </p:spTree>
    <p:extLst>
      <p:ext uri="{BB962C8B-B14F-4D97-AF65-F5344CB8AC3E}">
        <p14:creationId xmlns:p14="http://schemas.microsoft.com/office/powerpoint/2010/main" val="1721958823"/>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983"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685983" rtl="0" eaLnBrk="1" fontAlgn="auto" latinLnBrk="0" hangingPunct="1">
              <a:lnSpc>
                <a:spcPct val="100000"/>
              </a:lnSpc>
              <a:spcBef>
                <a:spcPts val="0"/>
              </a:spcBef>
              <a:spcAft>
                <a:spcPts val="0"/>
              </a:spcAft>
              <a:buClrTx/>
              <a:buSzTx/>
              <a:buFontTx/>
              <a:buNone/>
              <a:tabLst/>
              <a:defRPr/>
            </a:pPr>
            <a:endParaRPr lang="en-US" sz="1200" dirty="0"/>
          </a:p>
          <a:p>
            <a:r>
              <a:rPr lang="en-US" sz="900" b="1" kern="1200" dirty="0">
                <a:solidFill>
                  <a:schemeClr val="tx1"/>
                </a:solidFill>
                <a:effectLst/>
                <a:latin typeface="+mn-lt"/>
                <a:ea typeface="+mn-ea"/>
                <a:cs typeface="+mn-cs"/>
              </a:rPr>
              <a:t>SUMMARY STATEMENT:</a:t>
            </a:r>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In 2019 the Brenham City Council adopted a new Comprehensive Plan titled, </a:t>
            </a:r>
            <a:r>
              <a:rPr lang="en-US" sz="900" u="sng" kern="1200" dirty="0">
                <a:solidFill>
                  <a:schemeClr val="tx1"/>
                </a:solidFill>
                <a:effectLst/>
                <a:latin typeface="+mn-lt"/>
                <a:ea typeface="+mn-ea"/>
                <a:cs typeface="+mn-cs"/>
              </a:rPr>
              <a:t>Historic Past, Bold Future: Plan 2040</a:t>
            </a:r>
            <a:r>
              <a:rPr lang="en-US" sz="900" kern="1200" dirty="0">
                <a:solidFill>
                  <a:schemeClr val="tx1"/>
                </a:solidFill>
                <a:effectLst/>
                <a:latin typeface="+mn-lt"/>
                <a:ea typeface="+mn-ea"/>
                <a:cs typeface="+mn-cs"/>
              </a:rPr>
              <a:t> (Plan 2040). Plan 2040 included a large public input component on areas including transportation and roadway network.  During the Town Hall on January 1, 2019 over 150 citizens packed the Brenham Nancy Carol Roberts Memorial Library and were tasked with working in small groups to provide feedback on the Thoroughfare Map by placing green dots on areas where changes were not needed, red dots on areas that need improved connectivity and a yellow dot on areas that need improve traffic flow.  Of the ten groups participating, eight marked red or yellow dots in the area commonly referred to as the “four corners,” located between H-E-B and Lowe’s along Business 36 (S. Day St) and State Highway 36.  </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The feedback collected during the Town Hall was shared with the Texas Department of Transportation (TXDOT) for consideration during their regional Transportation Improvement Program.  TXDOT subsequently evaluated crash data, service calls, and traffic counts for the area. Based on their findings, TXDOT developed a proposed traffic mitigation plan and hosted a public meeting in 2023 to present the proposed improvements and gather additional community input.</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Since that meeting, TxDOT and City staff have made it a top priority to find a solution that addresses traffic and access management along both the Business 36 (S. Day St) corridor and State Highway 36 from the feeder road to Woodridge Boulevard, that considers safety and the feedback received, specifically designing a left turn option out of H-E-B but yet limiting numerous traffic maneuvers on Business 36 (</a:t>
            </a:r>
            <a:r>
              <a:rPr lang="en-US" sz="900" kern="1200" dirty="0" err="1">
                <a:solidFill>
                  <a:schemeClr val="tx1"/>
                </a:solidFill>
                <a:effectLst/>
                <a:latin typeface="+mn-lt"/>
                <a:ea typeface="+mn-ea"/>
                <a:cs typeface="+mn-cs"/>
              </a:rPr>
              <a:t>S.Day</a:t>
            </a:r>
            <a:r>
              <a:rPr lang="en-US" sz="900" kern="1200" dirty="0">
                <a:solidFill>
                  <a:schemeClr val="tx1"/>
                </a:solidFill>
                <a:effectLst/>
                <a:latin typeface="+mn-lt"/>
                <a:ea typeface="+mn-ea"/>
                <a:cs typeface="+mn-cs"/>
              </a:rPr>
              <a:t> St). With Brenham growing and increasing traffic year after year we believe that this needs to be looked at and possible action taken to make this area safer for all.  </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During the upcoming work session, City staff and Doug Marino, P.E., Director of Transportation Planning and Development for TxDOT, will deliver a presentation providing an update on the proposed traffic mitigation project for the area.</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Since that meeting, TxDOT and City staff have prioritized developing a solution that improves traffic flow and access management along both the Business 36 (S. Day St) corridor and State Highway 36 (from the feeder road to Woodridge Boulevard). The plan emphasizes safety and incorporates public feedback, including a dedicated left-turn option from H-E-B, while minimizing excessive traffic movements on Business 36.</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 </a:t>
            </a:r>
          </a:p>
          <a:p>
            <a:r>
              <a:rPr lang="en-US" sz="900" kern="1200" dirty="0">
                <a:solidFill>
                  <a:schemeClr val="tx1"/>
                </a:solidFill>
                <a:effectLst/>
                <a:latin typeface="+mn-lt"/>
                <a:ea typeface="+mn-ea"/>
                <a:cs typeface="+mn-cs"/>
              </a:rPr>
              <a:t> </a:t>
            </a:r>
          </a:p>
          <a:p>
            <a:pPr marL="0" marR="0" lvl="0" indent="0" algn="l" defTabSz="685983" rtl="0" eaLnBrk="1" fontAlgn="auto" latinLnBrk="0" hangingPunct="1">
              <a:lnSpc>
                <a:spcPct val="100000"/>
              </a:lnSpc>
              <a:spcBef>
                <a:spcPts val="0"/>
              </a:spcBef>
              <a:spcAft>
                <a:spcPts val="0"/>
              </a:spcAft>
              <a:buClrTx/>
              <a:buSzTx/>
              <a:buFontTx/>
              <a:buNone/>
              <a:tabLst/>
              <a:defRPr/>
            </a:pPr>
            <a:endParaRPr lang="en-US" sz="1200" dirty="0"/>
          </a:p>
          <a:p>
            <a:endParaRPr lang="en-US" sz="1200" dirty="0">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731C783B-4AC7-F543-9503-53DDD025DBBC}" type="slidenum">
              <a:rPr lang="en-US" smtClean="0"/>
              <a:t>1</a:t>
            </a:fld>
            <a:endParaRPr lang="en-US"/>
          </a:p>
        </p:txBody>
      </p:sp>
    </p:spTree>
    <p:extLst>
      <p:ext uri="{BB962C8B-B14F-4D97-AF65-F5344CB8AC3E}">
        <p14:creationId xmlns:p14="http://schemas.microsoft.com/office/powerpoint/2010/main" val="212574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10</a:t>
            </a:fld>
            <a:endParaRPr lang="en-US"/>
          </a:p>
        </p:txBody>
      </p:sp>
    </p:spTree>
    <p:extLst>
      <p:ext uri="{BB962C8B-B14F-4D97-AF65-F5344CB8AC3E}">
        <p14:creationId xmlns:p14="http://schemas.microsoft.com/office/powerpoint/2010/main" val="3814489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12</a:t>
            </a:fld>
            <a:endParaRPr lang="en-US"/>
          </a:p>
        </p:txBody>
      </p:sp>
    </p:spTree>
    <p:extLst>
      <p:ext uri="{BB962C8B-B14F-4D97-AF65-F5344CB8AC3E}">
        <p14:creationId xmlns:p14="http://schemas.microsoft.com/office/powerpoint/2010/main" val="2448347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2</a:t>
            </a:fld>
            <a:endParaRPr lang="en-US"/>
          </a:p>
        </p:txBody>
      </p:sp>
    </p:spTree>
    <p:extLst>
      <p:ext uri="{BB962C8B-B14F-4D97-AF65-F5344CB8AC3E}">
        <p14:creationId xmlns:p14="http://schemas.microsoft.com/office/powerpoint/2010/main" val="223311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3</a:t>
            </a:fld>
            <a:endParaRPr lang="en-US"/>
          </a:p>
        </p:txBody>
      </p:sp>
    </p:spTree>
    <p:extLst>
      <p:ext uri="{BB962C8B-B14F-4D97-AF65-F5344CB8AC3E}">
        <p14:creationId xmlns:p14="http://schemas.microsoft.com/office/powerpoint/2010/main" val="37313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4</a:t>
            </a:fld>
            <a:endParaRPr lang="en-US"/>
          </a:p>
        </p:txBody>
      </p:sp>
    </p:spTree>
    <p:extLst>
      <p:ext uri="{BB962C8B-B14F-4D97-AF65-F5344CB8AC3E}">
        <p14:creationId xmlns:p14="http://schemas.microsoft.com/office/powerpoint/2010/main" val="55537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5</a:t>
            </a:fld>
            <a:endParaRPr lang="en-US"/>
          </a:p>
        </p:txBody>
      </p:sp>
    </p:spTree>
    <p:extLst>
      <p:ext uri="{BB962C8B-B14F-4D97-AF65-F5344CB8AC3E}">
        <p14:creationId xmlns:p14="http://schemas.microsoft.com/office/powerpoint/2010/main" val="2594246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1C783B-4AC7-F543-9503-53DDD025DBBC}" type="slidenum">
              <a:rPr lang="en-US" smtClean="0"/>
              <a:t>6</a:t>
            </a:fld>
            <a:endParaRPr lang="en-US"/>
          </a:p>
        </p:txBody>
      </p:sp>
    </p:spTree>
    <p:extLst>
      <p:ext uri="{BB962C8B-B14F-4D97-AF65-F5344CB8AC3E}">
        <p14:creationId xmlns:p14="http://schemas.microsoft.com/office/powerpoint/2010/main" val="3278837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7</a:t>
            </a:fld>
            <a:endParaRPr lang="en-US"/>
          </a:p>
        </p:txBody>
      </p:sp>
    </p:spTree>
    <p:extLst>
      <p:ext uri="{BB962C8B-B14F-4D97-AF65-F5344CB8AC3E}">
        <p14:creationId xmlns:p14="http://schemas.microsoft.com/office/powerpoint/2010/main" val="415560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8</a:t>
            </a:fld>
            <a:endParaRPr lang="en-US"/>
          </a:p>
        </p:txBody>
      </p:sp>
    </p:spTree>
    <p:extLst>
      <p:ext uri="{BB962C8B-B14F-4D97-AF65-F5344CB8AC3E}">
        <p14:creationId xmlns:p14="http://schemas.microsoft.com/office/powerpoint/2010/main" val="46609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C783B-4AC7-F543-9503-53DDD025DBBC}" type="slidenum">
              <a:rPr lang="en-US" smtClean="0"/>
              <a:t>9</a:t>
            </a:fld>
            <a:endParaRPr lang="en-US"/>
          </a:p>
        </p:txBody>
      </p:sp>
    </p:spTree>
    <p:extLst>
      <p:ext uri="{BB962C8B-B14F-4D97-AF65-F5344CB8AC3E}">
        <p14:creationId xmlns:p14="http://schemas.microsoft.com/office/powerpoint/2010/main" val="24018498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ITH Imag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p:cNvSpPr>
          <p:nvPr userDrawn="1"/>
        </p:nvSpPr>
        <p:spPr>
          <a:xfrm>
            <a:off x="-9145" y="3719938"/>
            <a:ext cx="9162288" cy="1436049"/>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Arial" pitchFamily="34" charset="0"/>
              <a:cs typeface="Arial" pitchFamily="34" charset="0"/>
            </a:endParaRPr>
          </a:p>
        </p:txBody>
      </p:sp>
      <p:sp>
        <p:nvSpPr>
          <p:cNvPr id="2" name="Title 1"/>
          <p:cNvSpPr>
            <a:spLocks noGrp="1"/>
          </p:cNvSpPr>
          <p:nvPr>
            <p:ph type="ctrTitle"/>
          </p:nvPr>
        </p:nvSpPr>
        <p:spPr>
          <a:xfrm>
            <a:off x="457200" y="4039737"/>
            <a:ext cx="6665976" cy="475701"/>
          </a:xfrm>
          <a:prstGeom prst="rect">
            <a:avLst/>
          </a:prstGeom>
        </p:spPr>
        <p:txBody>
          <a:bodyPr wrap="none" lIns="0" tIns="0" rIns="0" bIns="0" anchor="b">
            <a:noAutofit/>
          </a:bodyPr>
          <a:lstStyle>
            <a:lvl1pPr algn="l">
              <a:lnSpc>
                <a:spcPct val="100000"/>
              </a:lnSpc>
              <a:defRPr sz="2400">
                <a:solidFill>
                  <a:schemeClr val="bg1"/>
                </a:solidFill>
              </a:defRPr>
            </a:lvl1pPr>
          </a:lstStyle>
          <a:p>
            <a:r>
              <a:rPr lang="en-US"/>
              <a:t>Click to edit Master title style</a:t>
            </a:r>
          </a:p>
        </p:txBody>
      </p:sp>
      <p:sp>
        <p:nvSpPr>
          <p:cNvPr id="3" name="Subtitle 2"/>
          <p:cNvSpPr>
            <a:spLocks noGrp="1"/>
          </p:cNvSpPr>
          <p:nvPr>
            <p:ph type="subTitle" idx="1"/>
          </p:nvPr>
        </p:nvSpPr>
        <p:spPr>
          <a:xfrm>
            <a:off x="457200" y="4537122"/>
            <a:ext cx="6665976" cy="228600"/>
          </a:xfrm>
          <a:prstGeom prst="rect">
            <a:avLst/>
          </a:prstGeom>
        </p:spPr>
        <p:txBody>
          <a:bodyPr wrap="none" lIns="0" tIns="0" rIns="0" bIns="0">
            <a:noAutofit/>
          </a:bodyPr>
          <a:lstStyle>
            <a:lvl1pPr marL="0" indent="0" algn="l">
              <a:lnSpc>
                <a:spcPct val="100000"/>
              </a:lnSpc>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5842" y="3977239"/>
            <a:ext cx="968319" cy="625984"/>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p:cNvSpPr>
          <p:nvPr userDrawn="1"/>
        </p:nvSpPr>
        <p:spPr>
          <a:xfrm>
            <a:off x="7250176" y="4728170"/>
            <a:ext cx="1436624" cy="170516"/>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1000" dirty="0">
                <a:solidFill>
                  <a:schemeClr val="bg1"/>
                </a:solidFill>
                <a:latin typeface="+mn-lt"/>
                <a:ea typeface="Verdana" panose="020B0604030504040204" pitchFamily="34" charset="0"/>
                <a:cs typeface="Verdana" panose="020B0604030504040204" pitchFamily="34" charset="0"/>
              </a:rPr>
              <a:t>December 4, 2025</a:t>
            </a:r>
            <a:endParaRPr lang="en-US" sz="1000" dirty="0">
              <a:solidFill>
                <a:srgbClr val="BCE7FD"/>
              </a:solidFill>
              <a:latin typeface="+mn-lt"/>
            </a:endParaRP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993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6" name="Picture Placeholder 5">
            <a:extLst>
              <a:ext uri="{FF2B5EF4-FFF2-40B4-BE49-F238E27FC236}">
                <a16:creationId xmlns:a16="http://schemas.microsoft.com/office/drawing/2014/main" id="{9297D681-6979-610D-1988-DD7437905422}"/>
              </a:ext>
            </a:extLst>
          </p:cNvPr>
          <p:cNvSpPr>
            <a:spLocks noGrp="1"/>
          </p:cNvSpPr>
          <p:nvPr>
            <p:ph type="pic" sz="quarter" idx="10"/>
          </p:nvPr>
        </p:nvSpPr>
        <p:spPr>
          <a:xfrm>
            <a:off x="-9525" y="-9144"/>
            <a:ext cx="9163050" cy="3712464"/>
          </a:xfrm>
        </p:spPr>
        <p:txBody>
          <a:bodyPr/>
          <a:lstStyle/>
          <a:p>
            <a:r>
              <a:rPr lang="en-US"/>
              <a:t>Click icon to add picture</a:t>
            </a:r>
          </a:p>
        </p:txBody>
      </p:sp>
    </p:spTree>
    <p:extLst>
      <p:ext uri="{BB962C8B-B14F-4D97-AF65-F5344CB8AC3E}">
        <p14:creationId xmlns:p14="http://schemas.microsoft.com/office/powerpoint/2010/main" val="589547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Image and Longer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AF14AA4-436D-6C64-B544-ADC317BC64F4}"/>
              </a:ext>
            </a:extLst>
          </p:cNvPr>
          <p:cNvSpPr>
            <a:spLocks/>
          </p:cNvSpPr>
          <p:nvPr userDrawn="1"/>
        </p:nvSpPr>
        <p:spPr>
          <a:xfrm>
            <a:off x="-9145" y="3719938"/>
            <a:ext cx="9162288" cy="1436049"/>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a:bodyPr>
          <a:lstStyle/>
          <a:p>
            <a:pPr algn="ctr"/>
            <a:endParaRPr lang="en-US" sz="1200" err="1">
              <a:latin typeface="Arial" pitchFamily="34" charset="0"/>
              <a:cs typeface="Arial" pitchFamily="34" charset="0"/>
            </a:endParaRPr>
          </a:p>
        </p:txBody>
      </p:sp>
      <p:cxnSp>
        <p:nvCxnSpPr>
          <p:cNvPr id="10" name="Straight Connector 9">
            <a:extLst>
              <a:ext uri="{FF2B5EF4-FFF2-40B4-BE49-F238E27FC236}">
                <a16:creationId xmlns:a16="http://schemas.microsoft.com/office/drawing/2014/main" id="{7ECAF199-AE96-F9A3-21D5-1A4B51244BDC}"/>
              </a:ext>
            </a:extLst>
          </p:cNvPr>
          <p:cNvCxnSpPr>
            <a:cxnSpLocks/>
          </p:cNvCxnSpPr>
          <p:nvPr userDrawn="1"/>
        </p:nvCxnSpPr>
        <p:spPr>
          <a:xfrm>
            <a:off x="-9144" y="371993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457200" y="4014216"/>
            <a:ext cx="6665976" cy="841248"/>
          </a:xfrm>
          <a:prstGeom prst="rect">
            <a:avLst/>
          </a:prstGeom>
        </p:spPr>
        <p:txBody>
          <a:bodyPr wrap="square" lIns="0" tIns="0" rIns="0" bIns="0" anchor="ctr" anchorCtr="0">
            <a:noAutofit/>
          </a:bodyPr>
          <a:lstStyle>
            <a:lvl1pPr algn="l">
              <a:defRPr sz="24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4BA7821B-A887-DC06-2115-588BAB4C78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5842" y="3977239"/>
            <a:ext cx="968319" cy="625984"/>
          </a:xfrm>
          <a:prstGeom prst="rect">
            <a:avLst/>
          </a:prstGeom>
        </p:spPr>
      </p:pic>
      <p:sp>
        <p:nvSpPr>
          <p:cNvPr id="9" name="Subtitle 2">
            <a:extLst>
              <a:ext uri="{FF2B5EF4-FFF2-40B4-BE49-F238E27FC236}">
                <a16:creationId xmlns:a16="http://schemas.microsoft.com/office/drawing/2014/main" id="{0ADA73D4-6F66-7F18-E5F2-004660395239}"/>
              </a:ext>
            </a:extLst>
          </p:cNvPr>
          <p:cNvSpPr txBox="1">
            <a:spLocks/>
          </p:cNvSpPr>
          <p:nvPr userDrawn="1"/>
        </p:nvSpPr>
        <p:spPr>
          <a:xfrm>
            <a:off x="7250176" y="4728170"/>
            <a:ext cx="1436624" cy="170516"/>
          </a:xfrm>
          <a:prstGeom prst="rect">
            <a:avLst/>
          </a:prstGeom>
          <a:noFill/>
        </p:spPr>
        <p:txBody>
          <a:bodyPr vert="horz" wrap="none" lIns="0" tIns="0" rIns="0" bIns="0" rtlCol="0" anchor="b"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1000">
                <a:solidFill>
                  <a:schemeClr val="bg1"/>
                </a:solidFill>
                <a:latin typeface="+mn-lt"/>
                <a:ea typeface="Verdana" panose="020B0604030504040204" pitchFamily="34" charset="0"/>
                <a:cs typeface="Verdana" panose="020B0604030504040204" pitchFamily="34" charset="0"/>
              </a:rPr>
              <a:t>December 4, 2025</a:t>
            </a:r>
            <a:endParaRPr lang="en-US" sz="1000">
              <a:solidFill>
                <a:srgbClr val="BCE7FD"/>
              </a:solidFill>
              <a:latin typeface="+mn-lt"/>
            </a:endParaRPr>
          </a:p>
        </p:txBody>
      </p:sp>
      <p:sp>
        <p:nvSpPr>
          <p:cNvPr id="3" name="Picture Placeholder 5">
            <a:extLst>
              <a:ext uri="{FF2B5EF4-FFF2-40B4-BE49-F238E27FC236}">
                <a16:creationId xmlns:a16="http://schemas.microsoft.com/office/drawing/2014/main" id="{7593ED4F-ECDC-36E8-7E33-54BD57010E27}"/>
              </a:ext>
            </a:extLst>
          </p:cNvPr>
          <p:cNvSpPr>
            <a:spLocks noGrp="1"/>
          </p:cNvSpPr>
          <p:nvPr>
            <p:ph type="pic" sz="quarter" idx="10"/>
          </p:nvPr>
        </p:nvSpPr>
        <p:spPr>
          <a:xfrm>
            <a:off x="-9525" y="-9144"/>
            <a:ext cx="9163050" cy="3712464"/>
          </a:xfrm>
        </p:spPr>
        <p:txBody>
          <a:bodyPr/>
          <a:lstStyle/>
          <a:p>
            <a:r>
              <a:rPr lang="en-US"/>
              <a:t>Click icon to add picture</a:t>
            </a:r>
          </a:p>
        </p:txBody>
      </p:sp>
    </p:spTree>
    <p:extLst>
      <p:ext uri="{BB962C8B-B14F-4D97-AF65-F5344CB8AC3E}">
        <p14:creationId xmlns:p14="http://schemas.microsoft.com/office/powerpoint/2010/main" val="1628102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OU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B9F2E4-EBAA-496A-3A84-89E9137EF31E}"/>
              </a:ext>
            </a:extLst>
          </p:cNvPr>
          <p:cNvSpPr>
            <a:spLocks/>
          </p:cNvSpPr>
          <p:nvPr userDrawn="1"/>
        </p:nvSpPr>
        <p:spPr>
          <a:xfrm>
            <a:off x="-9145" y="-9144"/>
            <a:ext cx="9162288" cy="5166360"/>
          </a:xfrm>
          <a:prstGeom prst="rect">
            <a:avLst/>
          </a:prstGeom>
          <a:gradFill flip="none" rotWithShape="1">
            <a:gsLst>
              <a:gs pos="0">
                <a:srgbClr val="0057A8">
                  <a:lumMod val="61100"/>
                </a:srgbClr>
              </a:gs>
              <a:gs pos="100000">
                <a:srgbClr val="0057A8"/>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Arial" pitchFamily="34" charset="0"/>
              <a:cs typeface="Arial" pitchFamily="34" charset="0"/>
            </a:endParaRPr>
          </a:p>
        </p:txBody>
      </p:sp>
      <p:pic>
        <p:nvPicPr>
          <p:cNvPr id="5" name="Picture 4">
            <a:extLst>
              <a:ext uri="{FF2B5EF4-FFF2-40B4-BE49-F238E27FC236}">
                <a16:creationId xmlns:a16="http://schemas.microsoft.com/office/drawing/2014/main" id="{FD8C8299-F83F-D714-FFDE-A89D5626D3F5}"/>
              </a:ext>
            </a:extLst>
          </p:cNvPr>
          <p:cNvPicPr>
            <a:picLocks noChangeAspect="1"/>
          </p:cNvPicPr>
          <p:nvPr userDrawn="1"/>
        </p:nvPicPr>
        <p:blipFill>
          <a:blip r:embed="rId2"/>
          <a:srcRect/>
          <a:stretch/>
        </p:blipFill>
        <p:spPr>
          <a:xfrm>
            <a:off x="-9144" y="0"/>
            <a:ext cx="9162288" cy="5159347"/>
          </a:xfrm>
          <a:prstGeom prst="rect">
            <a:avLst/>
          </a:prstGeom>
        </p:spPr>
      </p:pic>
      <p:cxnSp>
        <p:nvCxnSpPr>
          <p:cNvPr id="6" name="Straight Connector 5">
            <a:extLst>
              <a:ext uri="{FF2B5EF4-FFF2-40B4-BE49-F238E27FC236}">
                <a16:creationId xmlns:a16="http://schemas.microsoft.com/office/drawing/2014/main" id="{D2C91761-A700-7455-06A4-7D583C75D31C}"/>
              </a:ext>
            </a:extLst>
          </p:cNvPr>
          <p:cNvCxnSpPr>
            <a:cxnSpLocks/>
          </p:cNvCxnSpPr>
          <p:nvPr userDrawn="1"/>
        </p:nvCxnSpPr>
        <p:spPr>
          <a:xfrm>
            <a:off x="-9145" y="14988"/>
            <a:ext cx="9162288" cy="0"/>
          </a:xfrm>
          <a:prstGeom prst="line">
            <a:avLst/>
          </a:prstGeom>
          <a:ln w="38100">
            <a:solidFill>
              <a:srgbClr val="D90D0D"/>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04EF006-A913-6084-A2A7-66E199F44F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354" y="628703"/>
            <a:ext cx="968319" cy="625984"/>
          </a:xfrm>
          <a:prstGeom prst="rect">
            <a:avLst/>
          </a:prstGeom>
        </p:spPr>
      </p:pic>
      <p:sp>
        <p:nvSpPr>
          <p:cNvPr id="12" name="Subtitle 2">
            <a:extLst>
              <a:ext uri="{FF2B5EF4-FFF2-40B4-BE49-F238E27FC236}">
                <a16:creationId xmlns:a16="http://schemas.microsoft.com/office/drawing/2014/main" id="{DD5C73F3-3B2E-2FDA-8150-8AE80181A778}"/>
              </a:ext>
            </a:extLst>
          </p:cNvPr>
          <p:cNvSpPr txBox="1">
            <a:spLocks/>
          </p:cNvSpPr>
          <p:nvPr userDrawn="1"/>
        </p:nvSpPr>
        <p:spPr>
          <a:xfrm>
            <a:off x="6565392" y="721153"/>
            <a:ext cx="1942064" cy="170516"/>
          </a:xfrm>
          <a:prstGeom prst="rect">
            <a:avLst/>
          </a:prstGeom>
          <a:noFill/>
        </p:spPr>
        <p:txBody>
          <a:bodyPr vert="horz" wrap="none" lIns="0" tIns="0" rIns="0" bIns="0" rtlCol="0" anchor="t" anchorCtr="0">
            <a:noAutofit/>
          </a:bodyPr>
          <a:lstStyle>
            <a:lvl1pPr marL="0" indent="0" algn="l" defTabSz="914400" rtl="0" eaLnBrk="1" latinLnBrk="0" hangingPunct="1">
              <a:spcBef>
                <a:spcPts val="0"/>
              </a:spcBef>
              <a:spcAft>
                <a:spcPts val="600"/>
              </a:spcAft>
              <a:buClr>
                <a:srgbClr val="205588"/>
              </a:buClr>
              <a:buFont typeface="Wingdings" pitchFamily="2" charset="2"/>
              <a:buNone/>
              <a:defRPr kumimoji="0" lang="en-US" sz="2000" b="0" i="0" u="none" strike="noStrike" kern="1200" cap="none" spc="0" normalizeH="0" baseline="0" noProof="0" dirty="0" smtClean="0">
                <a:ln>
                  <a:noFill/>
                </a:ln>
                <a:solidFill>
                  <a:schemeClr val="tx1">
                    <a:lumMod val="75000"/>
                    <a:lumOff val="25000"/>
                  </a:schemeClr>
                </a:solidFill>
                <a:effectLst/>
                <a:uLnTx/>
                <a:uFillTx/>
                <a:latin typeface="Franklin Gothic Medium Cond" panose="020B0606030402020204" pitchFamily="34" charset="0"/>
                <a:ea typeface="+mn-ea"/>
                <a:cs typeface="Arial" pitchFamily="34" charset="0"/>
              </a:defRPr>
            </a:lvl1pPr>
            <a:lvl2pPr marL="4572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2pPr>
            <a:lvl3pPr marL="9144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3pPr>
            <a:lvl4pPr marL="1371600" indent="0" algn="ctr" defTabSz="914400" rtl="0" eaLnBrk="1" latinLnBrk="0" hangingPunct="1">
              <a:spcBef>
                <a:spcPts val="0"/>
              </a:spcBef>
              <a:spcAft>
                <a:spcPts val="600"/>
              </a:spcAft>
              <a:buClr>
                <a:srgbClr val="205588"/>
              </a:buClr>
              <a:buFont typeface="Franklin Gothic Book" panose="020B0503020102020204" pitchFamily="34" charset="0"/>
              <a:buNone/>
              <a:defRPr sz="2000" kern="1200">
                <a:solidFill>
                  <a:schemeClr val="tx1">
                    <a:tint val="75000"/>
                  </a:schemeClr>
                </a:solidFill>
                <a:latin typeface="Franklin Gothic Book" pitchFamily="34" charset="0"/>
                <a:ea typeface="+mn-ea"/>
                <a:cs typeface="+mn-cs"/>
              </a:defRPr>
            </a:lvl4pPr>
            <a:lvl5pPr marL="1828800" indent="0" algn="ctr" defTabSz="914400" rtl="0" eaLnBrk="1" latinLnBrk="0" hangingPunct="1">
              <a:spcBef>
                <a:spcPts val="0"/>
              </a:spcBef>
              <a:spcAft>
                <a:spcPts val="600"/>
              </a:spcAft>
              <a:buClr>
                <a:srgbClr val="205588"/>
              </a:buClr>
              <a:buFont typeface="Arial" pitchFamily="34" charset="0"/>
              <a:buNone/>
              <a:defRPr sz="2000" kern="1200">
                <a:solidFill>
                  <a:schemeClr val="tx1">
                    <a:tint val="75000"/>
                  </a:schemeClr>
                </a:solidFill>
                <a:latin typeface="Franklin Gothic Book"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sz="1000" dirty="0">
                <a:solidFill>
                  <a:schemeClr val="bg1"/>
                </a:solidFill>
                <a:latin typeface="Verdana" panose="020B0604030504040204" pitchFamily="34" charset="0"/>
                <a:ea typeface="Verdana" panose="020B0604030504040204" pitchFamily="34" charset="0"/>
                <a:cs typeface="Verdana" panose="020B0604030504040204" pitchFamily="34" charset="0"/>
              </a:rPr>
              <a:t>December 4, 2025</a:t>
            </a:r>
            <a:endParaRPr lang="en-US" sz="1000" dirty="0">
              <a:solidFill>
                <a:srgbClr val="BCE7FD"/>
              </a:solidFill>
              <a:latin typeface="Barlow Condensed Medium" pitchFamily="2" charset="77"/>
            </a:endParaRPr>
          </a:p>
        </p:txBody>
      </p:sp>
      <p:sp>
        <p:nvSpPr>
          <p:cNvPr id="2" name="Title 1"/>
          <p:cNvSpPr>
            <a:spLocks noGrp="1"/>
          </p:cNvSpPr>
          <p:nvPr>
            <p:ph type="ctrTitle"/>
          </p:nvPr>
        </p:nvSpPr>
        <p:spPr>
          <a:xfrm>
            <a:off x="640080" y="1618487"/>
            <a:ext cx="7863840" cy="1716576"/>
          </a:xfrm>
          <a:prstGeom prst="rect">
            <a:avLst/>
          </a:prstGeom>
        </p:spPr>
        <p:txBody>
          <a:bodyPr lIns="0" tIns="0" rIns="0" bIns="0" anchor="t" anchorCtr="0">
            <a:normAutofit/>
          </a:bodyPr>
          <a:lstStyle>
            <a:lvl1pPr algn="l">
              <a:lnSpc>
                <a:spcPct val="100000"/>
              </a:lnSpc>
              <a:defRPr sz="3600">
                <a:solidFill>
                  <a:schemeClr val="bg1"/>
                </a:solidFill>
              </a:defRPr>
            </a:lvl1pPr>
          </a:lstStyle>
          <a:p>
            <a:r>
              <a:rPr lang="en-US"/>
              <a:t>Click to edit Master title style</a:t>
            </a:r>
          </a:p>
        </p:txBody>
      </p:sp>
      <p:sp>
        <p:nvSpPr>
          <p:cNvPr id="3" name="Subtitle 2"/>
          <p:cNvSpPr>
            <a:spLocks noGrp="1"/>
          </p:cNvSpPr>
          <p:nvPr>
            <p:ph type="subTitle" idx="1"/>
          </p:nvPr>
        </p:nvSpPr>
        <p:spPr>
          <a:xfrm>
            <a:off x="640080" y="3405433"/>
            <a:ext cx="7863840" cy="685800"/>
          </a:xfrm>
          <a:prstGeom prst="rect">
            <a:avLst/>
          </a:prstGeom>
        </p:spPr>
        <p:txBody>
          <a:bodyPr lIns="0" tIns="0" rIns="0" bIns="0">
            <a:normAutofit/>
          </a:bodyPr>
          <a:lstStyle>
            <a:lvl1pPr marL="0" indent="0" algn="l">
              <a:lnSpc>
                <a:spcPct val="100000"/>
              </a:lnSpc>
              <a:buNone/>
              <a:defRPr sz="1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8939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691" y="614135"/>
            <a:ext cx="8229600" cy="294885"/>
          </a:xfrm>
          <a:prstGeom prst="rect">
            <a:avLst/>
          </a:prstGeom>
        </p:spPr>
        <p:txBody>
          <a:bodyPr wrap="none" lIns="0" tIns="0" rIns="0" bIns="0" anchor="b" anchorCtr="0">
            <a:normAutofit/>
          </a:bodyPr>
          <a:lstStyle>
            <a:lvl1pPr>
              <a:lnSpc>
                <a:spcPct val="100000"/>
              </a:lnSpc>
              <a:defRPr sz="22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87691" y="1047225"/>
            <a:ext cx="8229600" cy="3190063"/>
          </a:xfrm>
          <a:prstGeom prst="rect">
            <a:avLst/>
          </a:prstGeom>
        </p:spPr>
        <p:txBody>
          <a:bodyPr lIns="0" tIns="0" rIns="0" bIns="0">
            <a:normAutofit/>
          </a:bodyPr>
          <a:lstStyle>
            <a:lvl1pPr marL="228600" indent="-228600">
              <a:lnSpc>
                <a:spcPct val="120000"/>
              </a:lnSpc>
              <a:spcAft>
                <a:spcPts val="600"/>
              </a:spcAft>
              <a:buClr>
                <a:schemeClr val="accent1"/>
              </a:buClr>
              <a:buSzPct val="120000"/>
              <a:defRPr sz="1500"/>
            </a:lvl1pPr>
            <a:lvl2pPr marL="566928" indent="-228600">
              <a:lnSpc>
                <a:spcPct val="120000"/>
              </a:lnSpc>
              <a:spcAft>
                <a:spcPts val="600"/>
              </a:spcAft>
              <a:buClr>
                <a:schemeClr val="accent1"/>
              </a:buClr>
              <a:buFont typeface="Verdana" panose="020B0604030504040204" pitchFamily="34" charset="0"/>
              <a:buChar char="-"/>
              <a:defRPr sz="1500"/>
            </a:lvl2pPr>
            <a:lvl3pPr marL="857250" indent="-228600">
              <a:lnSpc>
                <a:spcPct val="120000"/>
              </a:lnSpc>
              <a:spcAft>
                <a:spcPts val="600"/>
              </a:spcAft>
              <a:buClr>
                <a:schemeClr val="accent1"/>
              </a:buClr>
              <a:buFont typeface="Wingdings" panose="05000000000000000000" pitchFamily="2" charset="2"/>
              <a:buChar char="§"/>
              <a:defRPr sz="1500"/>
            </a:lvl3pPr>
            <a:lvl4pPr marL="1200150" indent="-228600">
              <a:lnSpc>
                <a:spcPct val="120000"/>
              </a:lnSpc>
              <a:spcAft>
                <a:spcPts val="600"/>
              </a:spcAft>
              <a:buClr>
                <a:schemeClr val="accent1"/>
              </a:buClr>
              <a:buFont typeface="Verdana" panose="020B0604030504040204" pitchFamily="34" charset="0"/>
              <a:buChar char="-"/>
              <a:defRPr sz="1500"/>
            </a:lvl4pPr>
            <a:lvl5pPr marL="1543050" indent="-228600">
              <a:lnSpc>
                <a:spcPct val="120000"/>
              </a:lnSpc>
              <a:spcAft>
                <a:spcPts val="600"/>
              </a:spcAft>
              <a:buClr>
                <a:schemeClr val="accent1"/>
              </a:buClr>
              <a:buSzPct val="80000"/>
              <a:buFont typeface="Verdana" panose="020B0604030504040204" pitchFamily="34" charset="0"/>
              <a:buChar cha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931FDFD-1E7F-4D38-B5E5-FEC4D4109758}"/>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Lst>
          </p:cNvPr>
          <p:cNvCxnSpPr>
            <a:cxnSpLocks/>
          </p:cNvCxnSpPr>
          <p:nvPr userDrawn="1"/>
        </p:nvCxnSpPr>
        <p:spPr>
          <a:xfrm>
            <a:off x="-18288" y="545039"/>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FCA67601-EED6-A212-C354-6B5497705C45}"/>
              </a:ext>
            </a:extLst>
          </p:cNvPr>
          <p:cNvSpPr txBox="1">
            <a:spLocks/>
          </p:cNvSpPr>
          <p:nvPr userDrawn="1"/>
        </p:nvSpPr>
        <p:spPr bwMode="gray">
          <a:xfrm>
            <a:off x="7883912" y="4601269"/>
            <a:ext cx="912155" cy="295463"/>
          </a:xfrm>
          <a:prstGeom prst="rect">
            <a:avLst/>
          </a:prstGeom>
          <a:noFill/>
        </p:spPr>
        <p:txBody>
          <a:bodyPr wrap="none" lIns="0" tIns="0" rIns="0" bIns="0" rtlCol="0" anchor="b"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endParaRPr lang="en-US" sz="1600" b="1" dirty="0">
              <a:solidFill>
                <a:srgbClr val="0056A9"/>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Graphic 9">
            <a:extLst>
              <a:ext uri="{FF2B5EF4-FFF2-40B4-BE49-F238E27FC236}">
                <a16:creationId xmlns:a16="http://schemas.microsoft.com/office/drawing/2014/main" id="{DEFBA2DB-5453-FA7B-1121-348B59C86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102984"/>
            <a:ext cx="1854200" cy="315405"/>
          </a:xfrm>
          <a:prstGeom prst="rect">
            <a:avLst/>
          </a:prstGeom>
        </p:spPr>
      </p:pic>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6556248" y="0"/>
            <a:ext cx="2133600"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000" i="1">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spTree>
    <p:extLst>
      <p:ext uri="{BB962C8B-B14F-4D97-AF65-F5344CB8AC3E}">
        <p14:creationId xmlns:p14="http://schemas.microsoft.com/office/powerpoint/2010/main" val="375080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E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31FDFD-1E7F-4D38-B5E5-FEC4D4109758}"/>
              </a:ext>
            </a:extLst>
          </p:cNvPr>
          <p:cNvSpPr>
            <a:spLocks/>
          </p:cNvSpPr>
          <p:nvPr userDrawn="1"/>
        </p:nvSpPr>
        <p:spPr>
          <a:xfrm rot="10800000">
            <a:off x="-9145" y="-23667"/>
            <a:ext cx="9162288" cy="568708"/>
          </a:xfrm>
          <a:prstGeom prst="rect">
            <a:avLst/>
          </a:prstGeom>
          <a:gradFill flip="none" rotWithShape="1">
            <a:gsLst>
              <a:gs pos="0">
                <a:srgbClr val="0057A8">
                  <a:lumMod val="61100"/>
                </a:srgbClr>
              </a:gs>
              <a:gs pos="100000">
                <a:srgbClr val="0057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Arial" pitchFamily="34" charset="0"/>
              <a:cs typeface="Arial" pitchFamily="34" charset="0"/>
            </a:endParaRPr>
          </a:p>
        </p:txBody>
      </p:sp>
      <p:cxnSp>
        <p:nvCxnSpPr>
          <p:cNvPr id="8" name="Straight Connector 7">
            <a:extLst>
              <a:ext uri="{FF2B5EF4-FFF2-40B4-BE49-F238E27FC236}">
                <a16:creationId xmlns:a16="http://schemas.microsoft.com/office/drawing/2014/main" id="{C68BFD85-22DB-E8C0-02E8-B0E843AA503D}"/>
              </a:ext>
            </a:extLst>
          </p:cNvPr>
          <p:cNvCxnSpPr>
            <a:cxnSpLocks/>
          </p:cNvCxnSpPr>
          <p:nvPr userDrawn="1"/>
        </p:nvCxnSpPr>
        <p:spPr>
          <a:xfrm>
            <a:off x="-9144" y="546994"/>
            <a:ext cx="9162288" cy="0"/>
          </a:xfrm>
          <a:prstGeom prst="line">
            <a:avLst/>
          </a:prstGeom>
          <a:ln w="12700">
            <a:solidFill>
              <a:srgbClr val="D90D0D"/>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DEFBA2DB-5453-FA7B-1121-348B59C86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200" y="102984"/>
            <a:ext cx="1854200" cy="315405"/>
          </a:xfrm>
          <a:prstGeom prst="rect">
            <a:avLst/>
          </a:prstGeom>
        </p:spPr>
      </p:pic>
      <p:sp>
        <p:nvSpPr>
          <p:cNvPr id="11" name="Title 1">
            <a:extLst>
              <a:ext uri="{FF2B5EF4-FFF2-40B4-BE49-F238E27FC236}">
                <a16:creationId xmlns:a16="http://schemas.microsoft.com/office/drawing/2014/main" id="{C5082226-0855-77B2-A0D3-EDF61E9FCC89}"/>
              </a:ext>
            </a:extLst>
          </p:cNvPr>
          <p:cNvSpPr txBox="1">
            <a:spLocks/>
          </p:cNvSpPr>
          <p:nvPr userDrawn="1"/>
        </p:nvSpPr>
        <p:spPr bwMode="gray">
          <a:xfrm>
            <a:off x="6556248" y="0"/>
            <a:ext cx="2133600" cy="545039"/>
          </a:xfrm>
          <a:prstGeom prst="rect">
            <a:avLst/>
          </a:prstGeom>
          <a:noFill/>
        </p:spPr>
        <p:txBody>
          <a:bodyPr wrap="none" lIns="0" tIns="0" rIns="0" bIns="0" rtlCol="0" anchor="ctr" anchorCtr="0">
            <a:noAutofit/>
          </a:bodyPr>
          <a:lstStyle>
            <a:lvl1pPr marL="0" algn="l" defTabSz="914400" rtl="0" eaLnBrk="1" latinLnBrk="0" hangingPunct="1">
              <a:lnSpc>
                <a:spcPct val="90000"/>
              </a:lnSpc>
              <a:spcBef>
                <a:spcPct val="0"/>
              </a:spcBef>
              <a:buNone/>
              <a:defRPr kumimoji="0" lang="en-US" sz="4400" b="0" i="0" u="none" strike="noStrike" kern="1200" cap="none" spc="0" normalizeH="0" baseline="0" noProof="0" dirty="0" smtClean="0">
                <a:ln>
                  <a:noFill/>
                </a:ln>
                <a:solidFill>
                  <a:srgbClr val="205588"/>
                </a:solidFill>
                <a:effectLst/>
                <a:uLnTx/>
                <a:uFill>
                  <a:solidFill>
                    <a:schemeClr val="accent2"/>
                  </a:solidFill>
                </a:uFill>
                <a:latin typeface="Franklin Gothic Medium Cond" panose="020B0606030402020204" pitchFamily="34" charset="0"/>
                <a:ea typeface="+mn-ea"/>
                <a:cs typeface="Arial" pitchFamily="34" charset="0"/>
              </a:defRPr>
            </a:lvl1pPr>
          </a:lstStyle>
          <a:p>
            <a:pPr algn="r"/>
            <a:r>
              <a:rPr lang="en-US" sz="1000" i="1">
                <a:solidFill>
                  <a:schemeClr val="bg1"/>
                </a:solidFill>
                <a:latin typeface="Verdana" panose="020B0604030504040204" pitchFamily="34" charset="0"/>
                <a:ea typeface="Verdana" panose="020B0604030504040204" pitchFamily="34" charset="0"/>
                <a:cs typeface="Verdana" panose="020B0604030504040204" pitchFamily="34" charset="0"/>
              </a:rPr>
              <a:t>Connecting you with Texas</a:t>
            </a:r>
          </a:p>
        </p:txBody>
      </p:sp>
      <p:sp>
        <p:nvSpPr>
          <p:cNvPr id="15" name="Title 1">
            <a:extLst>
              <a:ext uri="{FF2B5EF4-FFF2-40B4-BE49-F238E27FC236}">
                <a16:creationId xmlns:a16="http://schemas.microsoft.com/office/drawing/2014/main" id="{77BD6E4E-AE77-4FF6-8629-52414DF99797}"/>
              </a:ext>
            </a:extLst>
          </p:cNvPr>
          <p:cNvSpPr>
            <a:spLocks noGrp="1"/>
          </p:cNvSpPr>
          <p:nvPr>
            <p:ph type="title" hasCustomPrompt="1"/>
          </p:nvPr>
        </p:nvSpPr>
        <p:spPr>
          <a:xfrm>
            <a:off x="140012" y="671691"/>
            <a:ext cx="8229600" cy="294885"/>
          </a:xfrm>
          <a:prstGeom prst="rect">
            <a:avLst/>
          </a:prstGeom>
        </p:spPr>
        <p:txBody>
          <a:bodyPr wrap="none" lIns="0" tIns="0" rIns="0" bIns="0" anchor="b" anchorCtr="0">
            <a:normAutofit/>
          </a:bodyPr>
          <a:lstStyle>
            <a:lvl1pPr>
              <a:lnSpc>
                <a:spcPct val="100000"/>
              </a:lnSpc>
              <a:defRPr sz="2200" b="1">
                <a:solidFill>
                  <a:schemeClr val="accent1"/>
                </a:solidFill>
              </a:defRPr>
            </a:lvl1pPr>
          </a:lstStyle>
          <a:p>
            <a:r>
              <a:rPr lang="en-US"/>
              <a:t>Insert campaign slide title here</a:t>
            </a:r>
          </a:p>
        </p:txBody>
      </p:sp>
    </p:spTree>
    <p:extLst>
      <p:ext uri="{BB962C8B-B14F-4D97-AF65-F5344CB8AC3E}">
        <p14:creationId xmlns:p14="http://schemas.microsoft.com/office/powerpoint/2010/main" val="4096066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86968"/>
            <a:ext cx="8229600" cy="292608"/>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457200" y="1271016"/>
            <a:ext cx="8229600" cy="31912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711817"/>
      </p:ext>
    </p:extLst>
  </p:cSld>
  <p:clrMap bg1="lt1" tx1="dk1" bg2="lt2" tx2="dk2" accent1="accent1" accent2="accent2" accent3="accent3" accent4="accent4" accent5="accent5" accent6="accent6" hlink="hlink" folHlink="folHlink"/>
  <p:sldLayoutIdLst>
    <p:sldLayoutId id="2147483685" r:id="rId1"/>
    <p:sldLayoutId id="2147483696" r:id="rId2"/>
    <p:sldLayoutId id="2147483697" r:id="rId3"/>
    <p:sldLayoutId id="2147483686" r:id="rId4"/>
    <p:sldLayoutId id="2147483698" r:id="rId5"/>
  </p:sldLayoutIdLst>
  <p:txStyles>
    <p:titleStyle>
      <a:lvl1pPr algn="l" defTabSz="685800" rtl="0" eaLnBrk="1" latinLnBrk="0" hangingPunct="1">
        <a:lnSpc>
          <a:spcPct val="90000"/>
        </a:lnSpc>
        <a:spcBef>
          <a:spcPct val="0"/>
        </a:spcBef>
        <a:buNone/>
        <a:defRPr sz="2200" kern="1200">
          <a:solidFill>
            <a:schemeClr val="accent1"/>
          </a:solidFill>
          <a:latin typeface="+mj-lt"/>
          <a:ea typeface="+mj-ea"/>
          <a:cs typeface="+mj-cs"/>
        </a:defRPr>
      </a:lvl1pPr>
    </p:titleStyle>
    <p:bodyStyle>
      <a:lvl1pPr marL="228600" indent="-228600" algn="l" defTabSz="685800" rtl="0" eaLnBrk="1" latinLnBrk="0" hangingPunct="1">
        <a:lnSpc>
          <a:spcPct val="120000"/>
        </a:lnSpc>
        <a:spcBef>
          <a:spcPts val="750"/>
        </a:spcBef>
        <a:spcAft>
          <a:spcPts val="600"/>
        </a:spcAft>
        <a:buClr>
          <a:schemeClr val="accent1"/>
        </a:buClr>
        <a:buSzPct val="120000"/>
        <a:buFont typeface="Arial" panose="020B0604020202020204" pitchFamily="34" charset="0"/>
        <a:buChar char="•"/>
        <a:defRPr sz="1500" kern="1200">
          <a:solidFill>
            <a:schemeClr val="tx1"/>
          </a:solidFill>
          <a:latin typeface="+mn-lt"/>
          <a:ea typeface="+mn-ea"/>
          <a:cs typeface="+mn-cs"/>
        </a:defRPr>
      </a:lvl1pPr>
      <a:lvl2pPr marL="514350" indent="-228600" algn="l" defTabSz="685800" rtl="0" eaLnBrk="1" latinLnBrk="0" hangingPunct="1">
        <a:lnSpc>
          <a:spcPct val="120000"/>
        </a:lnSpc>
        <a:spcBef>
          <a:spcPts val="375"/>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857250" indent="-228600" algn="l" defTabSz="685800" rtl="0" eaLnBrk="1" latinLnBrk="0" hangingPunct="1">
        <a:lnSpc>
          <a:spcPct val="120000"/>
        </a:lnSpc>
        <a:spcBef>
          <a:spcPts val="375"/>
        </a:spcBef>
        <a:spcAft>
          <a:spcPts val="600"/>
        </a:spcAft>
        <a:buClr>
          <a:schemeClr val="accent1"/>
        </a:buClr>
        <a:buFont typeface="Wingdings" panose="05000000000000000000" pitchFamily="2" charset="2"/>
        <a:buChar char="§"/>
        <a:defRPr sz="1500" kern="1200">
          <a:solidFill>
            <a:schemeClr val="tx1"/>
          </a:solidFill>
          <a:latin typeface="+mn-lt"/>
          <a:ea typeface="+mn-ea"/>
          <a:cs typeface="+mn-cs"/>
        </a:defRPr>
      </a:lvl3pPr>
      <a:lvl4pPr marL="1200150" indent="-228600" algn="l" defTabSz="685800" rtl="0" eaLnBrk="1" latinLnBrk="0" hangingPunct="1">
        <a:lnSpc>
          <a:spcPct val="120000"/>
        </a:lnSpc>
        <a:spcBef>
          <a:spcPts val="375"/>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4pPr>
      <a:lvl5pPr marL="1543050" indent="-228600" algn="l" defTabSz="685800" rtl="0" eaLnBrk="1" latinLnBrk="0" hangingPunct="1">
        <a:lnSpc>
          <a:spcPct val="120000"/>
        </a:lnSpc>
        <a:spcBef>
          <a:spcPts val="375"/>
        </a:spcBef>
        <a:spcAft>
          <a:spcPts val="600"/>
        </a:spcAft>
        <a:buClr>
          <a:srgbClr val="0056A9"/>
        </a:buClr>
        <a:buSzPct val="80000"/>
        <a:buFont typeface="Verdana" panose="020B060403050404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0EA6-D6A8-35FC-993B-98E15F8CA443}"/>
              </a:ext>
            </a:extLst>
          </p:cNvPr>
          <p:cNvSpPr>
            <a:spLocks noGrp="1"/>
          </p:cNvSpPr>
          <p:nvPr>
            <p:ph type="ctrTitle"/>
          </p:nvPr>
        </p:nvSpPr>
        <p:spPr/>
        <p:txBody>
          <a:bodyPr/>
          <a:lstStyle/>
          <a:p>
            <a:r>
              <a:rPr lang="en-US" b="1"/>
              <a:t>BS 36/SH 36 Traffic Mitigation Improvements</a:t>
            </a:r>
          </a:p>
        </p:txBody>
      </p:sp>
      <p:pic>
        <p:nvPicPr>
          <p:cNvPr id="12" name="Picture Placeholder 11" descr="A group of people sitting on a sidewalk&#10;&#10;AI-generated content may be incorrect.">
            <a:extLst>
              <a:ext uri="{FF2B5EF4-FFF2-40B4-BE49-F238E27FC236}">
                <a16:creationId xmlns:a16="http://schemas.microsoft.com/office/drawing/2014/main" id="{418FA99E-705A-36B7-FE31-2D18F2B2724F}"/>
              </a:ext>
            </a:extLst>
          </p:cNvPr>
          <p:cNvPicPr>
            <a:picLocks noGrp="1" noChangeAspect="1"/>
          </p:cNvPicPr>
          <p:nvPr>
            <p:ph type="pic" sz="quarter" idx="10"/>
          </p:nvPr>
        </p:nvPicPr>
        <p:blipFill>
          <a:blip r:embed="rId3"/>
          <a:srcRect t="38305" b="30822"/>
          <a:stretch>
            <a:fillRect/>
          </a:stretch>
        </p:blipFill>
        <p:spPr>
          <a:xfrm>
            <a:off x="0" y="0"/>
            <a:ext cx="9163050" cy="3701562"/>
          </a:xfrm>
        </p:spPr>
      </p:pic>
    </p:spTree>
    <p:extLst>
      <p:ext uri="{BB962C8B-B14F-4D97-AF65-F5344CB8AC3E}">
        <p14:creationId xmlns:p14="http://schemas.microsoft.com/office/powerpoint/2010/main" val="43096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2EA48-137F-108B-84F4-ED8A6921D2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A01343-8729-5D09-8028-10E8ADCE3392}"/>
              </a:ext>
            </a:extLst>
          </p:cNvPr>
          <p:cNvSpPr>
            <a:spLocks noGrp="1"/>
          </p:cNvSpPr>
          <p:nvPr>
            <p:ph type="title"/>
          </p:nvPr>
        </p:nvSpPr>
        <p:spPr/>
        <p:txBody>
          <a:bodyPr>
            <a:normAutofit fontScale="90000"/>
          </a:bodyPr>
          <a:lstStyle/>
          <a:p>
            <a:r>
              <a:rPr lang="en-US"/>
              <a:t>Current Roadway – SH 36</a:t>
            </a:r>
          </a:p>
        </p:txBody>
      </p:sp>
      <p:pic>
        <p:nvPicPr>
          <p:cNvPr id="5" name="Picture 4">
            <a:extLst>
              <a:ext uri="{FF2B5EF4-FFF2-40B4-BE49-F238E27FC236}">
                <a16:creationId xmlns:a16="http://schemas.microsoft.com/office/drawing/2014/main" id="{0611AD78-F54B-DBA7-0B58-3F6414B18750}"/>
              </a:ext>
            </a:extLst>
          </p:cNvPr>
          <p:cNvPicPr>
            <a:picLocks noChangeAspect="1"/>
          </p:cNvPicPr>
          <p:nvPr/>
        </p:nvPicPr>
        <p:blipFill>
          <a:blip r:embed="rId3"/>
          <a:srcRect t="2429"/>
          <a:stretch/>
        </p:blipFill>
        <p:spPr>
          <a:xfrm>
            <a:off x="87691" y="1008822"/>
            <a:ext cx="9026108" cy="4009238"/>
          </a:xfrm>
          <a:prstGeom prst="rect">
            <a:avLst/>
          </a:prstGeom>
        </p:spPr>
      </p:pic>
      <p:pic>
        <p:nvPicPr>
          <p:cNvPr id="6" name="Picture 5">
            <a:extLst>
              <a:ext uri="{FF2B5EF4-FFF2-40B4-BE49-F238E27FC236}">
                <a16:creationId xmlns:a16="http://schemas.microsoft.com/office/drawing/2014/main" id="{5B367945-14A5-DFD1-47CB-5D9FFFADE473}"/>
              </a:ext>
            </a:extLst>
          </p:cNvPr>
          <p:cNvPicPr>
            <a:picLocks noChangeAspect="1"/>
          </p:cNvPicPr>
          <p:nvPr/>
        </p:nvPicPr>
        <p:blipFill>
          <a:blip r:embed="rId4"/>
          <a:stretch>
            <a:fillRect/>
          </a:stretch>
        </p:blipFill>
        <p:spPr>
          <a:xfrm rot="1454798">
            <a:off x="6630584" y="2511428"/>
            <a:ext cx="256054" cy="597460"/>
          </a:xfrm>
          <a:prstGeom prst="rect">
            <a:avLst/>
          </a:prstGeom>
        </p:spPr>
      </p:pic>
      <p:pic>
        <p:nvPicPr>
          <p:cNvPr id="7" name="Picture 6">
            <a:extLst>
              <a:ext uri="{FF2B5EF4-FFF2-40B4-BE49-F238E27FC236}">
                <a16:creationId xmlns:a16="http://schemas.microsoft.com/office/drawing/2014/main" id="{6CCA403E-B510-5588-BF63-B4015DD2D25C}"/>
              </a:ext>
            </a:extLst>
          </p:cNvPr>
          <p:cNvPicPr>
            <a:picLocks noChangeAspect="1"/>
          </p:cNvPicPr>
          <p:nvPr/>
        </p:nvPicPr>
        <p:blipFill>
          <a:blip r:embed="rId4"/>
          <a:stretch>
            <a:fillRect/>
          </a:stretch>
        </p:blipFill>
        <p:spPr>
          <a:xfrm rot="1454798">
            <a:off x="2936007" y="2558319"/>
            <a:ext cx="256054" cy="597460"/>
          </a:xfrm>
          <a:prstGeom prst="rect">
            <a:avLst/>
          </a:prstGeom>
        </p:spPr>
      </p:pic>
    </p:spTree>
    <p:extLst>
      <p:ext uri="{BB962C8B-B14F-4D97-AF65-F5344CB8AC3E}">
        <p14:creationId xmlns:p14="http://schemas.microsoft.com/office/powerpoint/2010/main" val="146381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9893-D433-F9CC-3BA7-1570198856BA}"/>
              </a:ext>
            </a:extLst>
          </p:cNvPr>
          <p:cNvSpPr>
            <a:spLocks noGrp="1"/>
          </p:cNvSpPr>
          <p:nvPr>
            <p:ph type="title"/>
          </p:nvPr>
        </p:nvSpPr>
        <p:spPr>
          <a:xfrm>
            <a:off x="66013" y="619331"/>
            <a:ext cx="8229600" cy="294885"/>
          </a:xfrm>
        </p:spPr>
        <p:txBody>
          <a:bodyPr>
            <a:normAutofit fontScale="90000"/>
          </a:bodyPr>
          <a:lstStyle/>
          <a:p>
            <a:r>
              <a:rPr lang="en-US"/>
              <a:t>Proposed Draft Layout – SH 36</a:t>
            </a:r>
          </a:p>
        </p:txBody>
      </p:sp>
      <p:pic>
        <p:nvPicPr>
          <p:cNvPr id="7" name="Picture 6">
            <a:extLst>
              <a:ext uri="{FF2B5EF4-FFF2-40B4-BE49-F238E27FC236}">
                <a16:creationId xmlns:a16="http://schemas.microsoft.com/office/drawing/2014/main" id="{BB0F4C07-8A01-A804-2CCD-F2B239A2F963}"/>
              </a:ext>
            </a:extLst>
          </p:cNvPr>
          <p:cNvPicPr>
            <a:picLocks noChangeAspect="1"/>
          </p:cNvPicPr>
          <p:nvPr/>
        </p:nvPicPr>
        <p:blipFill>
          <a:blip r:embed="rId2"/>
          <a:srcRect l="6304"/>
          <a:stretch/>
        </p:blipFill>
        <p:spPr>
          <a:xfrm>
            <a:off x="273326" y="964861"/>
            <a:ext cx="8597348" cy="4113139"/>
          </a:xfrm>
          <a:prstGeom prst="rect">
            <a:avLst/>
          </a:prstGeom>
        </p:spPr>
      </p:pic>
      <p:pic>
        <p:nvPicPr>
          <p:cNvPr id="8" name="Picture 7">
            <a:extLst>
              <a:ext uri="{FF2B5EF4-FFF2-40B4-BE49-F238E27FC236}">
                <a16:creationId xmlns:a16="http://schemas.microsoft.com/office/drawing/2014/main" id="{CBDE63E6-1272-86EC-59AB-47AED09BA1F9}"/>
              </a:ext>
            </a:extLst>
          </p:cNvPr>
          <p:cNvPicPr>
            <a:picLocks noChangeAspect="1"/>
          </p:cNvPicPr>
          <p:nvPr/>
        </p:nvPicPr>
        <p:blipFill>
          <a:blip r:embed="rId3"/>
          <a:stretch>
            <a:fillRect/>
          </a:stretch>
        </p:blipFill>
        <p:spPr>
          <a:xfrm rot="2100430">
            <a:off x="6366229" y="2547533"/>
            <a:ext cx="256054" cy="597460"/>
          </a:xfrm>
          <a:prstGeom prst="rect">
            <a:avLst/>
          </a:prstGeom>
        </p:spPr>
      </p:pic>
      <p:pic>
        <p:nvPicPr>
          <p:cNvPr id="9" name="Picture 8">
            <a:extLst>
              <a:ext uri="{FF2B5EF4-FFF2-40B4-BE49-F238E27FC236}">
                <a16:creationId xmlns:a16="http://schemas.microsoft.com/office/drawing/2014/main" id="{9F93E8BF-AC00-8B8A-77EB-A79916B7A9D9}"/>
              </a:ext>
            </a:extLst>
          </p:cNvPr>
          <p:cNvPicPr>
            <a:picLocks noChangeAspect="1"/>
          </p:cNvPicPr>
          <p:nvPr/>
        </p:nvPicPr>
        <p:blipFill>
          <a:blip r:embed="rId3"/>
          <a:stretch>
            <a:fillRect/>
          </a:stretch>
        </p:blipFill>
        <p:spPr>
          <a:xfrm rot="8839149">
            <a:off x="2163360" y="3152885"/>
            <a:ext cx="256054" cy="597460"/>
          </a:xfrm>
          <a:prstGeom prst="rect">
            <a:avLst/>
          </a:prstGeom>
        </p:spPr>
      </p:pic>
      <p:pic>
        <p:nvPicPr>
          <p:cNvPr id="10" name="Picture 9">
            <a:extLst>
              <a:ext uri="{FF2B5EF4-FFF2-40B4-BE49-F238E27FC236}">
                <a16:creationId xmlns:a16="http://schemas.microsoft.com/office/drawing/2014/main" id="{6EC5FAA1-2B0F-838F-F052-5A76436376BE}"/>
              </a:ext>
            </a:extLst>
          </p:cNvPr>
          <p:cNvPicPr>
            <a:picLocks noChangeAspect="1"/>
          </p:cNvPicPr>
          <p:nvPr/>
        </p:nvPicPr>
        <p:blipFill>
          <a:blip r:embed="rId3"/>
          <a:stretch>
            <a:fillRect/>
          </a:stretch>
        </p:blipFill>
        <p:spPr>
          <a:xfrm rot="19863962">
            <a:off x="673450" y="2598783"/>
            <a:ext cx="256054" cy="597460"/>
          </a:xfrm>
          <a:prstGeom prst="rect">
            <a:avLst/>
          </a:prstGeom>
        </p:spPr>
      </p:pic>
      <p:pic>
        <p:nvPicPr>
          <p:cNvPr id="3" name="Picture 2">
            <a:extLst>
              <a:ext uri="{FF2B5EF4-FFF2-40B4-BE49-F238E27FC236}">
                <a16:creationId xmlns:a16="http://schemas.microsoft.com/office/drawing/2014/main" id="{8190CCDB-EB41-578E-BEC4-E8AA79FDFF65}"/>
              </a:ext>
            </a:extLst>
          </p:cNvPr>
          <p:cNvPicPr>
            <a:picLocks noChangeAspect="1"/>
          </p:cNvPicPr>
          <p:nvPr/>
        </p:nvPicPr>
        <p:blipFill>
          <a:blip r:embed="rId3"/>
          <a:stretch>
            <a:fillRect/>
          </a:stretch>
        </p:blipFill>
        <p:spPr>
          <a:xfrm rot="2100430">
            <a:off x="4863829" y="2604034"/>
            <a:ext cx="256054" cy="597460"/>
          </a:xfrm>
          <a:prstGeom prst="rect">
            <a:avLst/>
          </a:prstGeom>
        </p:spPr>
      </p:pic>
    </p:spTree>
    <p:extLst>
      <p:ext uri="{BB962C8B-B14F-4D97-AF65-F5344CB8AC3E}">
        <p14:creationId xmlns:p14="http://schemas.microsoft.com/office/powerpoint/2010/main" val="255620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4122-7A23-87BB-FB94-E49EADB08E8B}"/>
              </a:ext>
            </a:extLst>
          </p:cNvPr>
          <p:cNvSpPr>
            <a:spLocks noGrp="1"/>
          </p:cNvSpPr>
          <p:nvPr>
            <p:ph type="title"/>
          </p:nvPr>
        </p:nvSpPr>
        <p:spPr/>
        <p:txBody>
          <a:bodyPr>
            <a:normAutofit fontScale="90000"/>
          </a:bodyPr>
          <a:lstStyle/>
          <a:p>
            <a:r>
              <a:rPr lang="en-US"/>
              <a:t>Next Steps</a:t>
            </a:r>
          </a:p>
        </p:txBody>
      </p:sp>
      <p:graphicFrame>
        <p:nvGraphicFramePr>
          <p:cNvPr id="8" name="Content Placeholder 7">
            <a:extLst>
              <a:ext uri="{FF2B5EF4-FFF2-40B4-BE49-F238E27FC236}">
                <a16:creationId xmlns:a16="http://schemas.microsoft.com/office/drawing/2014/main" id="{885192A4-D1CD-6D44-8E40-443CC245972C}"/>
              </a:ext>
            </a:extLst>
          </p:cNvPr>
          <p:cNvGraphicFramePr>
            <a:graphicFrameLocks noGrp="1"/>
          </p:cNvGraphicFramePr>
          <p:nvPr>
            <p:ph idx="1"/>
            <p:extLst>
              <p:ext uri="{D42A27DB-BD31-4B8C-83A1-F6EECF244321}">
                <p14:modId xmlns:p14="http://schemas.microsoft.com/office/powerpoint/2010/main" val="1196042502"/>
              </p:ext>
            </p:extLst>
          </p:nvPr>
        </p:nvGraphicFramePr>
        <p:xfrm>
          <a:off x="137159" y="1262796"/>
          <a:ext cx="8955405" cy="3590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Arrow: Down 8">
            <a:extLst>
              <a:ext uri="{FF2B5EF4-FFF2-40B4-BE49-F238E27FC236}">
                <a16:creationId xmlns:a16="http://schemas.microsoft.com/office/drawing/2014/main" id="{5BA389DF-1C49-5C89-CB98-B112A7BCABD1}"/>
              </a:ext>
            </a:extLst>
          </p:cNvPr>
          <p:cNvSpPr/>
          <p:nvPr/>
        </p:nvSpPr>
        <p:spPr>
          <a:xfrm>
            <a:off x="5329896" y="1720924"/>
            <a:ext cx="196509" cy="569824"/>
          </a:xfrm>
          <a:prstGeom prst="downArrow">
            <a:avLst/>
          </a:prstGeom>
          <a:solidFill>
            <a:srgbClr val="D90D0D"/>
          </a:solidFill>
          <a:ln>
            <a:solidFill>
              <a:srgbClr val="D90D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12E1F4-C890-9049-13FD-90A999477F59}"/>
              </a:ext>
            </a:extLst>
          </p:cNvPr>
          <p:cNvSpPr txBox="1"/>
          <p:nvPr/>
        </p:nvSpPr>
        <p:spPr>
          <a:xfrm>
            <a:off x="4712016" y="1367148"/>
            <a:ext cx="1907931" cy="307777"/>
          </a:xfrm>
          <a:prstGeom prst="rect">
            <a:avLst/>
          </a:prstGeom>
          <a:noFill/>
        </p:spPr>
        <p:txBody>
          <a:bodyPr wrap="square" rtlCol="0">
            <a:spAutoFit/>
          </a:bodyPr>
          <a:lstStyle/>
          <a:p>
            <a:r>
              <a:rPr lang="en-US" sz="1400" b="1"/>
              <a:t>We are here</a:t>
            </a:r>
          </a:p>
        </p:txBody>
      </p:sp>
    </p:spTree>
    <p:extLst>
      <p:ext uri="{BB962C8B-B14F-4D97-AF65-F5344CB8AC3E}">
        <p14:creationId xmlns:p14="http://schemas.microsoft.com/office/powerpoint/2010/main" val="2613899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brick building with trees on the side&#10;&#10;AI-generated content may be incorrect.">
            <a:extLst>
              <a:ext uri="{FF2B5EF4-FFF2-40B4-BE49-F238E27FC236}">
                <a16:creationId xmlns:a16="http://schemas.microsoft.com/office/drawing/2014/main" id="{40B6E49C-4027-3FAE-B250-4E3C26F72C59}"/>
              </a:ext>
            </a:extLst>
          </p:cNvPr>
          <p:cNvPicPr>
            <a:picLocks noGrp="1" noChangeAspect="1"/>
          </p:cNvPicPr>
          <p:nvPr>
            <p:ph type="pic" sz="quarter" idx="10"/>
          </p:nvPr>
        </p:nvPicPr>
        <p:blipFill>
          <a:blip r:embed="rId2"/>
          <a:srcRect t="19610" b="19610"/>
          <a:stretch>
            <a:fillRect/>
          </a:stretch>
        </p:blipFill>
        <p:spPr/>
      </p:pic>
      <p:pic>
        <p:nvPicPr>
          <p:cNvPr id="5" name="Picture 4">
            <a:extLst>
              <a:ext uri="{FF2B5EF4-FFF2-40B4-BE49-F238E27FC236}">
                <a16:creationId xmlns:a16="http://schemas.microsoft.com/office/drawing/2014/main" id="{337C1D52-3838-441B-A767-6D0E170C6160}"/>
              </a:ext>
            </a:extLst>
          </p:cNvPr>
          <p:cNvPicPr>
            <a:picLocks noChangeAspect="1"/>
          </p:cNvPicPr>
          <p:nvPr/>
        </p:nvPicPr>
        <p:blipFill>
          <a:blip r:embed="rId3"/>
          <a:stretch>
            <a:fillRect/>
          </a:stretch>
        </p:blipFill>
        <p:spPr>
          <a:xfrm>
            <a:off x="186053" y="3818950"/>
            <a:ext cx="1255885" cy="1255885"/>
          </a:xfrm>
          <a:prstGeom prst="rect">
            <a:avLst/>
          </a:prstGeom>
        </p:spPr>
      </p:pic>
      <p:sp>
        <p:nvSpPr>
          <p:cNvPr id="10" name="TextBox 9">
            <a:extLst>
              <a:ext uri="{FF2B5EF4-FFF2-40B4-BE49-F238E27FC236}">
                <a16:creationId xmlns:a16="http://schemas.microsoft.com/office/drawing/2014/main" id="{5A84260F-0EA9-2018-87A1-90BC19DFECD0}"/>
              </a:ext>
            </a:extLst>
          </p:cNvPr>
          <p:cNvSpPr txBox="1"/>
          <p:nvPr/>
        </p:nvSpPr>
        <p:spPr>
          <a:xfrm>
            <a:off x="1441938" y="4088423"/>
            <a:ext cx="2083777" cy="584775"/>
          </a:xfrm>
          <a:prstGeom prst="rect">
            <a:avLst/>
          </a:prstGeom>
          <a:noFill/>
        </p:spPr>
        <p:txBody>
          <a:bodyPr wrap="square" rtlCol="0">
            <a:spAutoFit/>
          </a:bodyPr>
          <a:lstStyle/>
          <a:p>
            <a:r>
              <a:rPr kumimoji="0" lang="en-US" sz="1600" b="0" i="0" u="none" strike="noStrike" kern="1200" cap="none" spc="0" normalizeH="0" baseline="0" noProof="0" dirty="0">
                <a:ln>
                  <a:noFill/>
                </a:ln>
                <a:solidFill>
                  <a:srgbClr val="FFFFFF"/>
                </a:solidFill>
                <a:effectLst/>
                <a:uLnTx/>
                <a:uFillTx/>
                <a:latin typeface="Verdana Bold"/>
                <a:ea typeface="+mj-ea"/>
                <a:cs typeface="+mj-cs"/>
              </a:rPr>
              <a:t>Bryan District Project Listing</a:t>
            </a:r>
            <a:endParaRPr lang="en-US" dirty="0"/>
          </a:p>
        </p:txBody>
      </p:sp>
    </p:spTree>
    <p:extLst>
      <p:ext uri="{BB962C8B-B14F-4D97-AF65-F5344CB8AC3E}">
        <p14:creationId xmlns:p14="http://schemas.microsoft.com/office/powerpoint/2010/main" val="4022415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lp make Texas safer for everyone&#10;Drive like a Texan&#10;Kind. Courteous. Safe.&#10;DriveLikeATexan.com&#10; QR Code - https://www.txdot.gov/drivelikeatexan?cid=qr-txdot-ppt-template:direct:AW:dlat">
            <a:extLst>
              <a:ext uri="{FF2B5EF4-FFF2-40B4-BE49-F238E27FC236}">
                <a16:creationId xmlns:a16="http://schemas.microsoft.com/office/drawing/2014/main" id="{890F2833-F27D-9D26-00B3-C61477A572F3}"/>
              </a:ext>
            </a:extLst>
          </p:cNvPr>
          <p:cNvPicPr>
            <a:picLocks noChangeAspect="1"/>
          </p:cNvPicPr>
          <p:nvPr/>
        </p:nvPicPr>
        <p:blipFill>
          <a:blip r:embed="rId3"/>
          <a:srcRect/>
          <a:stretch/>
        </p:blipFill>
        <p:spPr>
          <a:xfrm>
            <a:off x="-6655" y="554608"/>
            <a:ext cx="9157310" cy="4599430"/>
          </a:xfrm>
          <a:prstGeom prst="rect">
            <a:avLst/>
          </a:prstGeom>
        </p:spPr>
      </p:pic>
    </p:spTree>
    <p:extLst>
      <p:ext uri="{BB962C8B-B14F-4D97-AF65-F5344CB8AC3E}">
        <p14:creationId xmlns:p14="http://schemas.microsoft.com/office/powerpoint/2010/main" val="2272488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F9B2-1D24-96CA-81F1-554BA666B0C9}"/>
              </a:ext>
            </a:extLst>
          </p:cNvPr>
          <p:cNvSpPr>
            <a:spLocks noGrp="1"/>
          </p:cNvSpPr>
          <p:nvPr>
            <p:ph type="title"/>
          </p:nvPr>
        </p:nvSpPr>
        <p:spPr/>
        <p:txBody>
          <a:bodyPr>
            <a:normAutofit fontScale="90000"/>
          </a:bodyPr>
          <a:lstStyle/>
          <a:p>
            <a:r>
              <a:rPr lang="en-US"/>
              <a:t>Project Information</a:t>
            </a:r>
          </a:p>
        </p:txBody>
      </p:sp>
      <p:sp>
        <p:nvSpPr>
          <p:cNvPr id="3" name="Content Placeholder 2">
            <a:extLst>
              <a:ext uri="{FF2B5EF4-FFF2-40B4-BE49-F238E27FC236}">
                <a16:creationId xmlns:a16="http://schemas.microsoft.com/office/drawing/2014/main" id="{BB03AE84-9954-23C9-2401-545C1C246E0E}"/>
              </a:ext>
            </a:extLst>
          </p:cNvPr>
          <p:cNvSpPr>
            <a:spLocks noGrp="1"/>
          </p:cNvSpPr>
          <p:nvPr>
            <p:ph idx="1"/>
          </p:nvPr>
        </p:nvSpPr>
        <p:spPr>
          <a:xfrm>
            <a:off x="313885" y="1288544"/>
            <a:ext cx="4258115" cy="3937297"/>
          </a:xfrm>
        </p:spPr>
        <p:txBody>
          <a:bodyPr/>
          <a:lstStyle/>
          <a:p>
            <a:r>
              <a:rPr lang="en-US" sz="1400" b="1">
                <a:ea typeface="Verdana"/>
              </a:rPr>
              <a:t>Limits: </a:t>
            </a:r>
            <a:r>
              <a:rPr lang="en-US" sz="1400">
                <a:ea typeface="Verdana"/>
              </a:rPr>
              <a:t>On S. Day St. north of US 290 and SH 36 south of US 290</a:t>
            </a:r>
            <a:endParaRPr lang="en-US" sz="1400" b="1">
              <a:ea typeface="Verdana"/>
            </a:endParaRPr>
          </a:p>
          <a:p>
            <a:r>
              <a:rPr lang="en-US" sz="1400" b="1">
                <a:ea typeface="Verdana"/>
              </a:rPr>
              <a:t>Contract Bid: </a:t>
            </a:r>
            <a:r>
              <a:rPr lang="en-US" sz="1400">
                <a:ea typeface="Verdana"/>
              </a:rPr>
              <a:t>December 2026 (Tentative)</a:t>
            </a:r>
          </a:p>
          <a:p>
            <a:r>
              <a:rPr lang="en-US" sz="1400" b="1">
                <a:ea typeface="Verdana"/>
              </a:rPr>
              <a:t>Traffic Volume: </a:t>
            </a:r>
            <a:r>
              <a:rPr lang="en-US" sz="1400">
                <a:ea typeface="Verdana"/>
              </a:rPr>
              <a:t>~20,000 vehicles/day</a:t>
            </a:r>
          </a:p>
          <a:p>
            <a:r>
              <a:rPr lang="en-US" sz="1400" b="1">
                <a:ea typeface="Verdana"/>
              </a:rPr>
              <a:t>Project Scope:</a:t>
            </a:r>
          </a:p>
          <a:p>
            <a:pPr marL="511810" lvl="1">
              <a:buFont typeface="Courier New" panose="020B0604020202020204" pitchFamily="34" charset="0"/>
              <a:buChar char="o"/>
            </a:pPr>
            <a:r>
              <a:rPr lang="en-US" sz="1400">
                <a:ea typeface="Verdana"/>
              </a:rPr>
              <a:t>Reduce congestion</a:t>
            </a:r>
          </a:p>
          <a:p>
            <a:pPr marL="511810" lvl="1">
              <a:buFont typeface="Courier New" panose="020B0604020202020204" pitchFamily="34" charset="0"/>
              <a:buChar char="o"/>
            </a:pPr>
            <a:r>
              <a:rPr lang="en-US" sz="1400">
                <a:ea typeface="Verdana"/>
              </a:rPr>
              <a:t>Reduce crashes</a:t>
            </a:r>
          </a:p>
          <a:p>
            <a:pPr marL="511810" lvl="1">
              <a:buFont typeface="Courier New" panose="020B0604020202020204" pitchFamily="34" charset="0"/>
              <a:buChar char="o"/>
            </a:pPr>
            <a:r>
              <a:rPr lang="en-US" sz="1400">
                <a:ea typeface="Verdana"/>
              </a:rPr>
              <a:t>Limit access impacts to businesses</a:t>
            </a:r>
          </a:p>
          <a:p>
            <a:endParaRPr lang="en-US"/>
          </a:p>
        </p:txBody>
      </p:sp>
      <p:pic>
        <p:nvPicPr>
          <p:cNvPr id="5" name="Picture 4">
            <a:extLst>
              <a:ext uri="{FF2B5EF4-FFF2-40B4-BE49-F238E27FC236}">
                <a16:creationId xmlns:a16="http://schemas.microsoft.com/office/drawing/2014/main" id="{F5F9A604-6874-771E-649B-D000E5089C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161399" y="1047225"/>
            <a:ext cx="3760619" cy="3486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row: Right 3">
            <a:extLst>
              <a:ext uri="{FF2B5EF4-FFF2-40B4-BE49-F238E27FC236}">
                <a16:creationId xmlns:a16="http://schemas.microsoft.com/office/drawing/2014/main" id="{AAB3AFFB-091E-DCE9-5AC3-CF00B0F4A205}"/>
              </a:ext>
            </a:extLst>
          </p:cNvPr>
          <p:cNvSpPr/>
          <p:nvPr/>
        </p:nvSpPr>
        <p:spPr>
          <a:xfrm rot="10800000">
            <a:off x="7200900" y="2716823"/>
            <a:ext cx="439615" cy="131885"/>
          </a:xfrm>
          <a:prstGeom prst="rightArrow">
            <a:avLst/>
          </a:prstGeom>
          <a:solidFill>
            <a:srgbClr val="0056A9"/>
          </a:solidFill>
          <a:ln>
            <a:solidFill>
              <a:srgbClr val="0056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36FA2E-56CC-0A93-3C88-F529D99E5299}"/>
              </a:ext>
            </a:extLst>
          </p:cNvPr>
          <p:cNvPicPr>
            <a:picLocks noChangeAspect="1"/>
          </p:cNvPicPr>
          <p:nvPr/>
        </p:nvPicPr>
        <p:blipFill>
          <a:blip r:embed="rId5"/>
          <a:stretch>
            <a:fillRect/>
          </a:stretch>
        </p:blipFill>
        <p:spPr>
          <a:xfrm rot="10800000">
            <a:off x="6578372" y="3493799"/>
            <a:ext cx="463336" cy="182896"/>
          </a:xfrm>
          <a:prstGeom prst="rect">
            <a:avLst/>
          </a:prstGeom>
        </p:spPr>
      </p:pic>
      <p:sp>
        <p:nvSpPr>
          <p:cNvPr id="7" name="TextBox 6">
            <a:extLst>
              <a:ext uri="{FF2B5EF4-FFF2-40B4-BE49-F238E27FC236}">
                <a16:creationId xmlns:a16="http://schemas.microsoft.com/office/drawing/2014/main" id="{A0E8453C-24FF-2D24-0B8B-1DD00383EA8F}"/>
              </a:ext>
            </a:extLst>
          </p:cNvPr>
          <p:cNvSpPr txBox="1"/>
          <p:nvPr/>
        </p:nvSpPr>
        <p:spPr>
          <a:xfrm>
            <a:off x="7640515" y="2675043"/>
            <a:ext cx="1714500" cy="215444"/>
          </a:xfrm>
          <a:prstGeom prst="rect">
            <a:avLst/>
          </a:prstGeom>
          <a:noFill/>
        </p:spPr>
        <p:txBody>
          <a:bodyPr wrap="square" rtlCol="0">
            <a:spAutoFit/>
          </a:bodyPr>
          <a:lstStyle/>
          <a:p>
            <a:r>
              <a:rPr lang="en-US" sz="800" b="1"/>
              <a:t>Project Start</a:t>
            </a:r>
          </a:p>
        </p:txBody>
      </p:sp>
      <p:sp>
        <p:nvSpPr>
          <p:cNvPr id="8" name="TextBox 7">
            <a:extLst>
              <a:ext uri="{FF2B5EF4-FFF2-40B4-BE49-F238E27FC236}">
                <a16:creationId xmlns:a16="http://schemas.microsoft.com/office/drawing/2014/main" id="{3D6637B7-6EBA-C2B7-66BF-DDC5A485E1F8}"/>
              </a:ext>
            </a:extLst>
          </p:cNvPr>
          <p:cNvSpPr txBox="1"/>
          <p:nvPr/>
        </p:nvSpPr>
        <p:spPr>
          <a:xfrm>
            <a:off x="5721122" y="3475974"/>
            <a:ext cx="1714500" cy="215444"/>
          </a:xfrm>
          <a:prstGeom prst="rect">
            <a:avLst/>
          </a:prstGeom>
          <a:noFill/>
        </p:spPr>
        <p:txBody>
          <a:bodyPr wrap="square" rtlCol="0">
            <a:spAutoFit/>
          </a:bodyPr>
          <a:lstStyle/>
          <a:p>
            <a:r>
              <a:rPr lang="en-US" sz="800" b="1"/>
              <a:t>Project End</a:t>
            </a:r>
          </a:p>
        </p:txBody>
      </p:sp>
    </p:spTree>
    <p:extLst>
      <p:ext uri="{BB962C8B-B14F-4D97-AF65-F5344CB8AC3E}">
        <p14:creationId xmlns:p14="http://schemas.microsoft.com/office/powerpoint/2010/main" val="15733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5804-F1DE-3C53-D04C-7BA5E31D044D}"/>
              </a:ext>
            </a:extLst>
          </p:cNvPr>
          <p:cNvSpPr>
            <a:spLocks noGrp="1"/>
          </p:cNvSpPr>
          <p:nvPr>
            <p:ph type="title"/>
          </p:nvPr>
        </p:nvSpPr>
        <p:spPr>
          <a:xfrm>
            <a:off x="91440" y="626502"/>
            <a:ext cx="8229600" cy="294885"/>
          </a:xfrm>
        </p:spPr>
        <p:txBody>
          <a:bodyPr>
            <a:normAutofit fontScale="90000"/>
          </a:bodyPr>
          <a:lstStyle/>
          <a:p>
            <a:r>
              <a:rPr lang="en-US" dirty="0"/>
              <a:t>Background – Comprehensive Plan</a:t>
            </a:r>
          </a:p>
        </p:txBody>
      </p:sp>
      <p:pic>
        <p:nvPicPr>
          <p:cNvPr id="5" name="Picture 4">
            <a:extLst>
              <a:ext uri="{FF2B5EF4-FFF2-40B4-BE49-F238E27FC236}">
                <a16:creationId xmlns:a16="http://schemas.microsoft.com/office/drawing/2014/main" id="{60BE32E0-2A59-D606-C4B5-0EE885744311}"/>
              </a:ext>
            </a:extLst>
          </p:cNvPr>
          <p:cNvPicPr>
            <a:picLocks noChangeAspect="1"/>
          </p:cNvPicPr>
          <p:nvPr/>
        </p:nvPicPr>
        <p:blipFill>
          <a:blip r:embed="rId3"/>
          <a:stretch>
            <a:fillRect/>
          </a:stretch>
        </p:blipFill>
        <p:spPr>
          <a:xfrm>
            <a:off x="4848047" y="1068694"/>
            <a:ext cx="3844998" cy="3945105"/>
          </a:xfrm>
          <a:prstGeom prst="rect">
            <a:avLst/>
          </a:prstGeom>
        </p:spPr>
      </p:pic>
      <p:pic>
        <p:nvPicPr>
          <p:cNvPr id="6" name="Picture 5">
            <a:extLst>
              <a:ext uri="{FF2B5EF4-FFF2-40B4-BE49-F238E27FC236}">
                <a16:creationId xmlns:a16="http://schemas.microsoft.com/office/drawing/2014/main" id="{DFC14A8C-8F7E-3FD9-02F3-6C8C2A33E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62" y="1636294"/>
            <a:ext cx="4275228" cy="2588670"/>
          </a:xfrm>
          <a:prstGeom prst="rect">
            <a:avLst/>
          </a:prstGeom>
          <a:ln w="12700">
            <a:solidFill>
              <a:schemeClr val="tx1"/>
            </a:solidFill>
          </a:ln>
        </p:spPr>
      </p:pic>
      <p:sp>
        <p:nvSpPr>
          <p:cNvPr id="7" name="Oval 6">
            <a:extLst>
              <a:ext uri="{FF2B5EF4-FFF2-40B4-BE49-F238E27FC236}">
                <a16:creationId xmlns:a16="http://schemas.microsoft.com/office/drawing/2014/main" id="{B34387C3-8FFB-9BED-C69F-DB72A71EB871}"/>
              </a:ext>
            </a:extLst>
          </p:cNvPr>
          <p:cNvSpPr/>
          <p:nvPr/>
        </p:nvSpPr>
        <p:spPr>
          <a:xfrm>
            <a:off x="6529136" y="3489158"/>
            <a:ext cx="697832" cy="679659"/>
          </a:xfrm>
          <a:prstGeom prst="ellipse">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16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8"/>
          <p:cNvGrpSpPr/>
          <p:nvPr/>
        </p:nvGrpSpPr>
        <p:grpSpPr>
          <a:xfrm>
            <a:off x="328399" y="1131406"/>
            <a:ext cx="3224797" cy="1357912"/>
            <a:chOff x="103196" y="2809804"/>
            <a:chExt cx="8396605" cy="3535679"/>
          </a:xfrm>
        </p:grpSpPr>
        <p:sp>
          <p:nvSpPr>
            <p:cNvPr id="9" name="object 9"/>
            <p:cNvSpPr/>
            <p:nvPr/>
          </p:nvSpPr>
          <p:spPr>
            <a:xfrm>
              <a:off x="106104" y="2812712"/>
              <a:ext cx="8390890" cy="3529965"/>
            </a:xfrm>
            <a:custGeom>
              <a:avLst/>
              <a:gdLst/>
              <a:ahLst/>
              <a:cxnLst/>
              <a:rect l="l" t="t" r="r" b="b"/>
              <a:pathLst>
                <a:path w="8390890" h="3529965">
                  <a:moveTo>
                    <a:pt x="7802438" y="0"/>
                  </a:moveTo>
                  <a:lnTo>
                    <a:pt x="588246" y="0"/>
                  </a:lnTo>
                  <a:lnTo>
                    <a:pt x="540001" y="1950"/>
                  </a:lnTo>
                  <a:lnTo>
                    <a:pt x="492830" y="7700"/>
                  </a:lnTo>
                  <a:lnTo>
                    <a:pt x="446885" y="17097"/>
                  </a:lnTo>
                  <a:lnTo>
                    <a:pt x="402316" y="29992"/>
                  </a:lnTo>
                  <a:lnTo>
                    <a:pt x="359275" y="46231"/>
                  </a:lnTo>
                  <a:lnTo>
                    <a:pt x="317914" y="65665"/>
                  </a:lnTo>
                  <a:lnTo>
                    <a:pt x="278384" y="88140"/>
                  </a:lnTo>
                  <a:lnTo>
                    <a:pt x="240837" y="113506"/>
                  </a:lnTo>
                  <a:lnTo>
                    <a:pt x="205423" y="141611"/>
                  </a:lnTo>
                  <a:lnTo>
                    <a:pt x="172294" y="172304"/>
                  </a:lnTo>
                  <a:lnTo>
                    <a:pt x="141602" y="205433"/>
                  </a:lnTo>
                  <a:lnTo>
                    <a:pt x="113498" y="240847"/>
                  </a:lnTo>
                  <a:lnTo>
                    <a:pt x="88133" y="278394"/>
                  </a:lnTo>
                  <a:lnTo>
                    <a:pt x="65659" y="317923"/>
                  </a:lnTo>
                  <a:lnTo>
                    <a:pt x="46227" y="359282"/>
                  </a:lnTo>
                  <a:lnTo>
                    <a:pt x="29989" y="402320"/>
                  </a:lnTo>
                  <a:lnTo>
                    <a:pt x="17096" y="446885"/>
                  </a:lnTo>
                  <a:lnTo>
                    <a:pt x="7699" y="492826"/>
                  </a:lnTo>
                  <a:lnTo>
                    <a:pt x="1950" y="539992"/>
                  </a:lnTo>
                  <a:lnTo>
                    <a:pt x="0" y="588231"/>
                  </a:lnTo>
                  <a:lnTo>
                    <a:pt x="0" y="2941155"/>
                  </a:lnTo>
                  <a:lnTo>
                    <a:pt x="1950" y="2989393"/>
                  </a:lnTo>
                  <a:lnTo>
                    <a:pt x="7699" y="3036559"/>
                  </a:lnTo>
                  <a:lnTo>
                    <a:pt x="17096" y="3082500"/>
                  </a:lnTo>
                  <a:lnTo>
                    <a:pt x="29989" y="3127066"/>
                  </a:lnTo>
                  <a:lnTo>
                    <a:pt x="46227" y="3170104"/>
                  </a:lnTo>
                  <a:lnTo>
                    <a:pt x="65659" y="3211463"/>
                  </a:lnTo>
                  <a:lnTo>
                    <a:pt x="88133" y="3250992"/>
                  </a:lnTo>
                  <a:lnTo>
                    <a:pt x="113498" y="3288539"/>
                  </a:lnTo>
                  <a:lnTo>
                    <a:pt x="141602" y="3323953"/>
                  </a:lnTo>
                  <a:lnTo>
                    <a:pt x="172294" y="3357082"/>
                  </a:lnTo>
                  <a:lnTo>
                    <a:pt x="205423" y="3387774"/>
                  </a:lnTo>
                  <a:lnTo>
                    <a:pt x="240837" y="3415880"/>
                  </a:lnTo>
                  <a:lnTo>
                    <a:pt x="278384" y="3441245"/>
                  </a:lnTo>
                  <a:lnTo>
                    <a:pt x="317914" y="3463721"/>
                  </a:lnTo>
                  <a:lnTo>
                    <a:pt x="359275" y="3483154"/>
                  </a:lnTo>
                  <a:lnTo>
                    <a:pt x="402316" y="3499393"/>
                  </a:lnTo>
                  <a:lnTo>
                    <a:pt x="446885" y="3512288"/>
                  </a:lnTo>
                  <a:lnTo>
                    <a:pt x="492830" y="3521686"/>
                  </a:lnTo>
                  <a:lnTo>
                    <a:pt x="540001" y="3527436"/>
                  </a:lnTo>
                  <a:lnTo>
                    <a:pt x="588246" y="3529386"/>
                  </a:lnTo>
                  <a:lnTo>
                    <a:pt x="7802438" y="3529386"/>
                  </a:lnTo>
                  <a:lnTo>
                    <a:pt x="7850676" y="3527436"/>
                  </a:lnTo>
                  <a:lnTo>
                    <a:pt x="7897842" y="3521686"/>
                  </a:lnTo>
                  <a:lnTo>
                    <a:pt x="7943783" y="3512288"/>
                  </a:lnTo>
                  <a:lnTo>
                    <a:pt x="7988348" y="3499393"/>
                  </a:lnTo>
                  <a:lnTo>
                    <a:pt x="8031386" y="3483154"/>
                  </a:lnTo>
                  <a:lnTo>
                    <a:pt x="8072746" y="3463721"/>
                  </a:lnTo>
                  <a:lnTo>
                    <a:pt x="8112274" y="3441245"/>
                  </a:lnTo>
                  <a:lnTo>
                    <a:pt x="8149822" y="3415880"/>
                  </a:lnTo>
                  <a:lnTo>
                    <a:pt x="8185235" y="3387774"/>
                  </a:lnTo>
                  <a:lnTo>
                    <a:pt x="8218364" y="3357082"/>
                  </a:lnTo>
                  <a:lnTo>
                    <a:pt x="8249057" y="3323953"/>
                  </a:lnTo>
                  <a:lnTo>
                    <a:pt x="8277162" y="3288539"/>
                  </a:lnTo>
                  <a:lnTo>
                    <a:pt x="8302528" y="3250992"/>
                  </a:lnTo>
                  <a:lnTo>
                    <a:pt x="8325004" y="3211463"/>
                  </a:lnTo>
                  <a:lnTo>
                    <a:pt x="8344437" y="3170104"/>
                  </a:lnTo>
                  <a:lnTo>
                    <a:pt x="8360676" y="3127066"/>
                  </a:lnTo>
                  <a:lnTo>
                    <a:pt x="8373571" y="3082500"/>
                  </a:lnTo>
                  <a:lnTo>
                    <a:pt x="8382969" y="3036559"/>
                  </a:lnTo>
                  <a:lnTo>
                    <a:pt x="8388718" y="2989393"/>
                  </a:lnTo>
                  <a:lnTo>
                    <a:pt x="8390669" y="2941155"/>
                  </a:lnTo>
                  <a:lnTo>
                    <a:pt x="8390669" y="588231"/>
                  </a:lnTo>
                  <a:lnTo>
                    <a:pt x="8388718" y="539992"/>
                  </a:lnTo>
                  <a:lnTo>
                    <a:pt x="8382969" y="492826"/>
                  </a:lnTo>
                  <a:lnTo>
                    <a:pt x="8373571" y="446885"/>
                  </a:lnTo>
                  <a:lnTo>
                    <a:pt x="8360676" y="402320"/>
                  </a:lnTo>
                  <a:lnTo>
                    <a:pt x="8344437" y="359282"/>
                  </a:lnTo>
                  <a:lnTo>
                    <a:pt x="8325004" y="317923"/>
                  </a:lnTo>
                  <a:lnTo>
                    <a:pt x="8302528" y="278394"/>
                  </a:lnTo>
                  <a:lnTo>
                    <a:pt x="8277162" y="240847"/>
                  </a:lnTo>
                  <a:lnTo>
                    <a:pt x="8249057" y="205433"/>
                  </a:lnTo>
                  <a:lnTo>
                    <a:pt x="8218364" y="172304"/>
                  </a:lnTo>
                  <a:lnTo>
                    <a:pt x="8185235" y="141611"/>
                  </a:lnTo>
                  <a:lnTo>
                    <a:pt x="8149822" y="113506"/>
                  </a:lnTo>
                  <a:lnTo>
                    <a:pt x="8112274" y="88140"/>
                  </a:lnTo>
                  <a:lnTo>
                    <a:pt x="8072746" y="65665"/>
                  </a:lnTo>
                  <a:lnTo>
                    <a:pt x="8031386" y="46231"/>
                  </a:lnTo>
                  <a:lnTo>
                    <a:pt x="7988348" y="29992"/>
                  </a:lnTo>
                  <a:lnTo>
                    <a:pt x="7943783" y="17097"/>
                  </a:lnTo>
                  <a:lnTo>
                    <a:pt x="7897842" y="7700"/>
                  </a:lnTo>
                  <a:lnTo>
                    <a:pt x="7850676" y="1950"/>
                  </a:lnTo>
                  <a:lnTo>
                    <a:pt x="7802438" y="0"/>
                  </a:lnTo>
                  <a:close/>
                </a:path>
              </a:pathLst>
            </a:custGeom>
            <a:solidFill>
              <a:srgbClr val="FFFFFF"/>
            </a:solidFill>
          </p:spPr>
          <p:txBody>
            <a:bodyPr wrap="square" lIns="0" tIns="0" rIns="0" bIns="0" rtlCol="0"/>
            <a:lstStyle/>
            <a:p>
              <a:endParaRPr sz="691"/>
            </a:p>
          </p:txBody>
        </p:sp>
        <p:sp>
          <p:nvSpPr>
            <p:cNvPr id="10" name="object 10"/>
            <p:cNvSpPr/>
            <p:nvPr/>
          </p:nvSpPr>
          <p:spPr>
            <a:xfrm>
              <a:off x="106104" y="2812712"/>
              <a:ext cx="8390890" cy="3529965"/>
            </a:xfrm>
            <a:custGeom>
              <a:avLst/>
              <a:gdLst/>
              <a:ahLst/>
              <a:cxnLst/>
              <a:rect l="l" t="t" r="r" b="b"/>
              <a:pathLst>
                <a:path w="8390890" h="3529965">
                  <a:moveTo>
                    <a:pt x="0" y="588231"/>
                  </a:moveTo>
                  <a:lnTo>
                    <a:pt x="1950" y="539992"/>
                  </a:lnTo>
                  <a:lnTo>
                    <a:pt x="7699" y="492826"/>
                  </a:lnTo>
                  <a:lnTo>
                    <a:pt x="17096" y="446885"/>
                  </a:lnTo>
                  <a:lnTo>
                    <a:pt x="29989" y="402320"/>
                  </a:lnTo>
                  <a:lnTo>
                    <a:pt x="46227" y="359282"/>
                  </a:lnTo>
                  <a:lnTo>
                    <a:pt x="65659" y="317923"/>
                  </a:lnTo>
                  <a:lnTo>
                    <a:pt x="88133" y="278394"/>
                  </a:lnTo>
                  <a:lnTo>
                    <a:pt x="113498" y="240847"/>
                  </a:lnTo>
                  <a:lnTo>
                    <a:pt x="141602" y="205433"/>
                  </a:lnTo>
                  <a:lnTo>
                    <a:pt x="172294" y="172304"/>
                  </a:lnTo>
                  <a:lnTo>
                    <a:pt x="205423" y="141611"/>
                  </a:lnTo>
                  <a:lnTo>
                    <a:pt x="240837" y="113506"/>
                  </a:lnTo>
                  <a:lnTo>
                    <a:pt x="278384" y="88140"/>
                  </a:lnTo>
                  <a:lnTo>
                    <a:pt x="317914" y="65665"/>
                  </a:lnTo>
                  <a:lnTo>
                    <a:pt x="359275" y="46231"/>
                  </a:lnTo>
                  <a:lnTo>
                    <a:pt x="402316" y="29992"/>
                  </a:lnTo>
                  <a:lnTo>
                    <a:pt x="446885" y="17097"/>
                  </a:lnTo>
                  <a:lnTo>
                    <a:pt x="492830" y="7700"/>
                  </a:lnTo>
                  <a:lnTo>
                    <a:pt x="540001" y="1950"/>
                  </a:lnTo>
                  <a:lnTo>
                    <a:pt x="588246" y="0"/>
                  </a:lnTo>
                  <a:lnTo>
                    <a:pt x="7802438" y="0"/>
                  </a:lnTo>
                  <a:lnTo>
                    <a:pt x="7850676" y="1950"/>
                  </a:lnTo>
                  <a:lnTo>
                    <a:pt x="7897842" y="7700"/>
                  </a:lnTo>
                  <a:lnTo>
                    <a:pt x="7943783" y="17097"/>
                  </a:lnTo>
                  <a:lnTo>
                    <a:pt x="7988348" y="29992"/>
                  </a:lnTo>
                  <a:lnTo>
                    <a:pt x="8031386" y="46231"/>
                  </a:lnTo>
                  <a:lnTo>
                    <a:pt x="8072746" y="65665"/>
                  </a:lnTo>
                  <a:lnTo>
                    <a:pt x="8112274" y="88140"/>
                  </a:lnTo>
                  <a:lnTo>
                    <a:pt x="8149822" y="113506"/>
                  </a:lnTo>
                  <a:lnTo>
                    <a:pt x="8185235" y="141611"/>
                  </a:lnTo>
                  <a:lnTo>
                    <a:pt x="8218364" y="172304"/>
                  </a:lnTo>
                  <a:lnTo>
                    <a:pt x="8249057" y="205433"/>
                  </a:lnTo>
                  <a:lnTo>
                    <a:pt x="8277162" y="240847"/>
                  </a:lnTo>
                  <a:lnTo>
                    <a:pt x="8302528" y="278394"/>
                  </a:lnTo>
                  <a:lnTo>
                    <a:pt x="8325004" y="317923"/>
                  </a:lnTo>
                  <a:lnTo>
                    <a:pt x="8344437" y="359282"/>
                  </a:lnTo>
                  <a:lnTo>
                    <a:pt x="8360676" y="402320"/>
                  </a:lnTo>
                  <a:lnTo>
                    <a:pt x="8373571" y="446885"/>
                  </a:lnTo>
                  <a:lnTo>
                    <a:pt x="8382969" y="492826"/>
                  </a:lnTo>
                  <a:lnTo>
                    <a:pt x="8388718" y="539992"/>
                  </a:lnTo>
                  <a:lnTo>
                    <a:pt x="8390669" y="588231"/>
                  </a:lnTo>
                  <a:lnTo>
                    <a:pt x="8390669" y="2941155"/>
                  </a:lnTo>
                  <a:lnTo>
                    <a:pt x="8388718" y="2989393"/>
                  </a:lnTo>
                  <a:lnTo>
                    <a:pt x="8382969" y="3036559"/>
                  </a:lnTo>
                  <a:lnTo>
                    <a:pt x="8373571" y="3082500"/>
                  </a:lnTo>
                  <a:lnTo>
                    <a:pt x="8360676" y="3127066"/>
                  </a:lnTo>
                  <a:lnTo>
                    <a:pt x="8344437" y="3170104"/>
                  </a:lnTo>
                  <a:lnTo>
                    <a:pt x="8325004" y="3211463"/>
                  </a:lnTo>
                  <a:lnTo>
                    <a:pt x="8302528" y="3250992"/>
                  </a:lnTo>
                  <a:lnTo>
                    <a:pt x="8277162" y="3288539"/>
                  </a:lnTo>
                  <a:lnTo>
                    <a:pt x="8249057" y="3323953"/>
                  </a:lnTo>
                  <a:lnTo>
                    <a:pt x="8218364" y="3357082"/>
                  </a:lnTo>
                  <a:lnTo>
                    <a:pt x="8185235" y="3387774"/>
                  </a:lnTo>
                  <a:lnTo>
                    <a:pt x="8149822" y="3415880"/>
                  </a:lnTo>
                  <a:lnTo>
                    <a:pt x="8112274" y="3441245"/>
                  </a:lnTo>
                  <a:lnTo>
                    <a:pt x="8072746" y="3463721"/>
                  </a:lnTo>
                  <a:lnTo>
                    <a:pt x="8031386" y="3483154"/>
                  </a:lnTo>
                  <a:lnTo>
                    <a:pt x="7988348" y="3499393"/>
                  </a:lnTo>
                  <a:lnTo>
                    <a:pt x="7943783" y="3512288"/>
                  </a:lnTo>
                  <a:lnTo>
                    <a:pt x="7897842" y="3521686"/>
                  </a:lnTo>
                  <a:lnTo>
                    <a:pt x="7850676" y="3527436"/>
                  </a:lnTo>
                  <a:lnTo>
                    <a:pt x="7802438" y="3529386"/>
                  </a:lnTo>
                  <a:lnTo>
                    <a:pt x="588246" y="3529386"/>
                  </a:lnTo>
                  <a:lnTo>
                    <a:pt x="540001" y="3527436"/>
                  </a:lnTo>
                  <a:lnTo>
                    <a:pt x="492830" y="3521686"/>
                  </a:lnTo>
                  <a:lnTo>
                    <a:pt x="446885" y="3512288"/>
                  </a:lnTo>
                  <a:lnTo>
                    <a:pt x="402316" y="3499393"/>
                  </a:lnTo>
                  <a:lnTo>
                    <a:pt x="359275" y="3483154"/>
                  </a:lnTo>
                  <a:lnTo>
                    <a:pt x="317914" y="3463721"/>
                  </a:lnTo>
                  <a:lnTo>
                    <a:pt x="278384" y="3441245"/>
                  </a:lnTo>
                  <a:lnTo>
                    <a:pt x="240837" y="3415880"/>
                  </a:lnTo>
                  <a:lnTo>
                    <a:pt x="205423" y="3387774"/>
                  </a:lnTo>
                  <a:lnTo>
                    <a:pt x="172294" y="3357082"/>
                  </a:lnTo>
                  <a:lnTo>
                    <a:pt x="141602" y="3323953"/>
                  </a:lnTo>
                  <a:lnTo>
                    <a:pt x="113498" y="3288539"/>
                  </a:lnTo>
                  <a:lnTo>
                    <a:pt x="88133" y="3250992"/>
                  </a:lnTo>
                  <a:lnTo>
                    <a:pt x="65659" y="3211463"/>
                  </a:lnTo>
                  <a:lnTo>
                    <a:pt x="46227" y="3170104"/>
                  </a:lnTo>
                  <a:lnTo>
                    <a:pt x="29989" y="3127066"/>
                  </a:lnTo>
                  <a:lnTo>
                    <a:pt x="17096" y="3082500"/>
                  </a:lnTo>
                  <a:lnTo>
                    <a:pt x="7699" y="3036559"/>
                  </a:lnTo>
                  <a:lnTo>
                    <a:pt x="1950" y="2989393"/>
                  </a:lnTo>
                  <a:lnTo>
                    <a:pt x="0" y="2941155"/>
                  </a:lnTo>
                  <a:lnTo>
                    <a:pt x="0" y="588231"/>
                  </a:lnTo>
                  <a:close/>
                </a:path>
              </a:pathLst>
            </a:custGeom>
            <a:ln w="5817">
              <a:solidFill>
                <a:srgbClr val="123556"/>
              </a:solidFill>
            </a:ln>
          </p:spPr>
          <p:txBody>
            <a:bodyPr wrap="square" lIns="0" tIns="0" rIns="0" bIns="0" rtlCol="0"/>
            <a:lstStyle/>
            <a:p>
              <a:endParaRPr sz="691"/>
            </a:p>
          </p:txBody>
        </p:sp>
      </p:grpSp>
      <p:grpSp>
        <p:nvGrpSpPr>
          <p:cNvPr id="11" name="object 11"/>
          <p:cNvGrpSpPr/>
          <p:nvPr/>
        </p:nvGrpSpPr>
        <p:grpSpPr>
          <a:xfrm>
            <a:off x="6354207" y="1179325"/>
            <a:ext cx="2169538" cy="1746654"/>
            <a:chOff x="14319518" y="3213864"/>
            <a:chExt cx="5648960" cy="4547870"/>
          </a:xfrm>
        </p:grpSpPr>
        <p:pic>
          <p:nvPicPr>
            <p:cNvPr id="12" name="object 12"/>
            <p:cNvPicPr/>
            <p:nvPr/>
          </p:nvPicPr>
          <p:blipFill>
            <a:blip r:embed="rId3" cstate="print"/>
            <a:stretch>
              <a:fillRect/>
            </a:stretch>
          </p:blipFill>
          <p:spPr>
            <a:xfrm>
              <a:off x="14319518" y="3213864"/>
              <a:ext cx="5648692" cy="4547621"/>
            </a:xfrm>
            <a:prstGeom prst="rect">
              <a:avLst/>
            </a:prstGeom>
          </p:spPr>
        </p:pic>
        <p:sp>
          <p:nvSpPr>
            <p:cNvPr id="13" name="object 13"/>
            <p:cNvSpPr/>
            <p:nvPr/>
          </p:nvSpPr>
          <p:spPr>
            <a:xfrm>
              <a:off x="17474744" y="5258711"/>
              <a:ext cx="290830" cy="287020"/>
            </a:xfrm>
            <a:custGeom>
              <a:avLst/>
              <a:gdLst/>
              <a:ahLst/>
              <a:cxnLst/>
              <a:rect l="l" t="t" r="r" b="b"/>
              <a:pathLst>
                <a:path w="290830" h="287020">
                  <a:moveTo>
                    <a:pt x="145196" y="0"/>
                  </a:moveTo>
                  <a:lnTo>
                    <a:pt x="99299" y="7304"/>
                  </a:lnTo>
                  <a:lnTo>
                    <a:pt x="59441" y="27646"/>
                  </a:lnTo>
                  <a:lnTo>
                    <a:pt x="28011" y="58670"/>
                  </a:lnTo>
                  <a:lnTo>
                    <a:pt x="7401" y="98018"/>
                  </a:lnTo>
                  <a:lnTo>
                    <a:pt x="0" y="143334"/>
                  </a:lnTo>
                  <a:lnTo>
                    <a:pt x="7401" y="188650"/>
                  </a:lnTo>
                  <a:lnTo>
                    <a:pt x="28011" y="227999"/>
                  </a:lnTo>
                  <a:lnTo>
                    <a:pt x="59441" y="259022"/>
                  </a:lnTo>
                  <a:lnTo>
                    <a:pt x="99299" y="279365"/>
                  </a:lnTo>
                  <a:lnTo>
                    <a:pt x="145196" y="286669"/>
                  </a:lnTo>
                  <a:lnTo>
                    <a:pt x="191093" y="279365"/>
                  </a:lnTo>
                  <a:lnTo>
                    <a:pt x="230951" y="259022"/>
                  </a:lnTo>
                  <a:lnTo>
                    <a:pt x="262380" y="227999"/>
                  </a:lnTo>
                  <a:lnTo>
                    <a:pt x="282991" y="188650"/>
                  </a:lnTo>
                  <a:lnTo>
                    <a:pt x="290392" y="143334"/>
                  </a:lnTo>
                  <a:lnTo>
                    <a:pt x="282991" y="98018"/>
                  </a:lnTo>
                  <a:lnTo>
                    <a:pt x="262380" y="58670"/>
                  </a:lnTo>
                  <a:lnTo>
                    <a:pt x="230951" y="27646"/>
                  </a:lnTo>
                  <a:lnTo>
                    <a:pt x="191093" y="7304"/>
                  </a:lnTo>
                  <a:lnTo>
                    <a:pt x="145196" y="0"/>
                  </a:lnTo>
                  <a:close/>
                </a:path>
              </a:pathLst>
            </a:custGeom>
            <a:solidFill>
              <a:srgbClr val="0E3858"/>
            </a:solidFill>
          </p:spPr>
          <p:txBody>
            <a:bodyPr wrap="square" lIns="0" tIns="0" rIns="0" bIns="0" rtlCol="0"/>
            <a:lstStyle/>
            <a:p>
              <a:endParaRPr sz="691"/>
            </a:p>
          </p:txBody>
        </p:sp>
        <p:sp>
          <p:nvSpPr>
            <p:cNvPr id="14" name="object 14"/>
            <p:cNvSpPr/>
            <p:nvPr/>
          </p:nvSpPr>
          <p:spPr>
            <a:xfrm>
              <a:off x="17474744" y="5258711"/>
              <a:ext cx="290830" cy="287020"/>
            </a:xfrm>
            <a:custGeom>
              <a:avLst/>
              <a:gdLst/>
              <a:ahLst/>
              <a:cxnLst/>
              <a:rect l="l" t="t" r="r" b="b"/>
              <a:pathLst>
                <a:path w="290830" h="287020">
                  <a:moveTo>
                    <a:pt x="0" y="143334"/>
                  </a:moveTo>
                  <a:lnTo>
                    <a:pt x="7401" y="98018"/>
                  </a:lnTo>
                  <a:lnTo>
                    <a:pt x="28011" y="58670"/>
                  </a:lnTo>
                  <a:lnTo>
                    <a:pt x="59441" y="27646"/>
                  </a:lnTo>
                  <a:lnTo>
                    <a:pt x="99299" y="7304"/>
                  </a:lnTo>
                  <a:lnTo>
                    <a:pt x="145196" y="0"/>
                  </a:lnTo>
                  <a:lnTo>
                    <a:pt x="191093" y="7304"/>
                  </a:lnTo>
                  <a:lnTo>
                    <a:pt x="230951" y="27646"/>
                  </a:lnTo>
                  <a:lnTo>
                    <a:pt x="262380" y="58670"/>
                  </a:lnTo>
                  <a:lnTo>
                    <a:pt x="282991" y="98018"/>
                  </a:lnTo>
                  <a:lnTo>
                    <a:pt x="290392" y="143334"/>
                  </a:lnTo>
                  <a:lnTo>
                    <a:pt x="282991" y="188650"/>
                  </a:lnTo>
                  <a:lnTo>
                    <a:pt x="262380" y="227999"/>
                  </a:lnTo>
                  <a:lnTo>
                    <a:pt x="230951" y="259022"/>
                  </a:lnTo>
                  <a:lnTo>
                    <a:pt x="191093" y="279365"/>
                  </a:lnTo>
                  <a:lnTo>
                    <a:pt x="145196" y="286669"/>
                  </a:lnTo>
                  <a:lnTo>
                    <a:pt x="99299" y="279365"/>
                  </a:lnTo>
                  <a:lnTo>
                    <a:pt x="59441" y="259022"/>
                  </a:lnTo>
                  <a:lnTo>
                    <a:pt x="28011" y="227999"/>
                  </a:lnTo>
                  <a:lnTo>
                    <a:pt x="7401" y="188650"/>
                  </a:lnTo>
                  <a:lnTo>
                    <a:pt x="0" y="143334"/>
                  </a:lnTo>
                  <a:close/>
                </a:path>
              </a:pathLst>
            </a:custGeom>
            <a:ln w="7756">
              <a:solidFill>
                <a:srgbClr val="2E8FDC"/>
              </a:solidFill>
            </a:ln>
          </p:spPr>
          <p:txBody>
            <a:bodyPr wrap="square" lIns="0" tIns="0" rIns="0" bIns="0" rtlCol="0"/>
            <a:lstStyle/>
            <a:p>
              <a:endParaRPr sz="691"/>
            </a:p>
          </p:txBody>
        </p:sp>
        <p:sp>
          <p:nvSpPr>
            <p:cNvPr id="15" name="object 15"/>
            <p:cNvSpPr/>
            <p:nvPr/>
          </p:nvSpPr>
          <p:spPr>
            <a:xfrm>
              <a:off x="16633350" y="5759452"/>
              <a:ext cx="289560" cy="285750"/>
            </a:xfrm>
            <a:custGeom>
              <a:avLst/>
              <a:gdLst/>
              <a:ahLst/>
              <a:cxnLst/>
              <a:rect l="l" t="t" r="r" b="b"/>
              <a:pathLst>
                <a:path w="289559" h="285750">
                  <a:moveTo>
                    <a:pt x="144730" y="0"/>
                  </a:moveTo>
                  <a:lnTo>
                    <a:pt x="98971" y="7285"/>
                  </a:lnTo>
                  <a:lnTo>
                    <a:pt x="59240" y="27572"/>
                  </a:lnTo>
                  <a:lnTo>
                    <a:pt x="27914" y="58502"/>
                  </a:lnTo>
                  <a:lnTo>
                    <a:pt x="7375" y="97720"/>
                  </a:lnTo>
                  <a:lnTo>
                    <a:pt x="0" y="142869"/>
                  </a:lnTo>
                  <a:lnTo>
                    <a:pt x="7375" y="188018"/>
                  </a:lnTo>
                  <a:lnTo>
                    <a:pt x="27914" y="227235"/>
                  </a:lnTo>
                  <a:lnTo>
                    <a:pt x="59240" y="258166"/>
                  </a:lnTo>
                  <a:lnTo>
                    <a:pt x="98971" y="278452"/>
                  </a:lnTo>
                  <a:lnTo>
                    <a:pt x="144730" y="285738"/>
                  </a:lnTo>
                  <a:lnTo>
                    <a:pt x="190490" y="278452"/>
                  </a:lnTo>
                  <a:lnTo>
                    <a:pt x="230221" y="258166"/>
                  </a:lnTo>
                  <a:lnTo>
                    <a:pt x="261546" y="227235"/>
                  </a:lnTo>
                  <a:lnTo>
                    <a:pt x="282086" y="188018"/>
                  </a:lnTo>
                  <a:lnTo>
                    <a:pt x="289461" y="142869"/>
                  </a:lnTo>
                  <a:lnTo>
                    <a:pt x="282086" y="97720"/>
                  </a:lnTo>
                  <a:lnTo>
                    <a:pt x="261546" y="58502"/>
                  </a:lnTo>
                  <a:lnTo>
                    <a:pt x="230221" y="27572"/>
                  </a:lnTo>
                  <a:lnTo>
                    <a:pt x="190490" y="7285"/>
                  </a:lnTo>
                  <a:lnTo>
                    <a:pt x="144730" y="0"/>
                  </a:lnTo>
                  <a:close/>
                </a:path>
              </a:pathLst>
            </a:custGeom>
            <a:solidFill>
              <a:srgbClr val="0E3858"/>
            </a:solidFill>
          </p:spPr>
          <p:txBody>
            <a:bodyPr wrap="square" lIns="0" tIns="0" rIns="0" bIns="0" rtlCol="0"/>
            <a:lstStyle/>
            <a:p>
              <a:endParaRPr sz="691"/>
            </a:p>
          </p:txBody>
        </p:sp>
        <p:sp>
          <p:nvSpPr>
            <p:cNvPr id="16" name="object 16"/>
            <p:cNvSpPr/>
            <p:nvPr/>
          </p:nvSpPr>
          <p:spPr>
            <a:xfrm>
              <a:off x="16633350" y="5759452"/>
              <a:ext cx="289560" cy="285750"/>
            </a:xfrm>
            <a:custGeom>
              <a:avLst/>
              <a:gdLst/>
              <a:ahLst/>
              <a:cxnLst/>
              <a:rect l="l" t="t" r="r" b="b"/>
              <a:pathLst>
                <a:path w="289559" h="285750">
                  <a:moveTo>
                    <a:pt x="0" y="142869"/>
                  </a:moveTo>
                  <a:lnTo>
                    <a:pt x="7375" y="97720"/>
                  </a:lnTo>
                  <a:lnTo>
                    <a:pt x="27914" y="58502"/>
                  </a:lnTo>
                  <a:lnTo>
                    <a:pt x="59240" y="27572"/>
                  </a:lnTo>
                  <a:lnTo>
                    <a:pt x="98971" y="7285"/>
                  </a:lnTo>
                  <a:lnTo>
                    <a:pt x="144730" y="0"/>
                  </a:lnTo>
                  <a:lnTo>
                    <a:pt x="190490" y="7285"/>
                  </a:lnTo>
                  <a:lnTo>
                    <a:pt x="230221" y="27572"/>
                  </a:lnTo>
                  <a:lnTo>
                    <a:pt x="261546" y="58502"/>
                  </a:lnTo>
                  <a:lnTo>
                    <a:pt x="282086" y="97720"/>
                  </a:lnTo>
                  <a:lnTo>
                    <a:pt x="289461" y="142869"/>
                  </a:lnTo>
                  <a:lnTo>
                    <a:pt x="282086" y="188018"/>
                  </a:lnTo>
                  <a:lnTo>
                    <a:pt x="261546" y="227235"/>
                  </a:lnTo>
                  <a:lnTo>
                    <a:pt x="230221" y="258166"/>
                  </a:lnTo>
                  <a:lnTo>
                    <a:pt x="190490" y="278452"/>
                  </a:lnTo>
                  <a:lnTo>
                    <a:pt x="144730" y="285738"/>
                  </a:lnTo>
                  <a:lnTo>
                    <a:pt x="98971" y="278452"/>
                  </a:lnTo>
                  <a:lnTo>
                    <a:pt x="59240" y="258166"/>
                  </a:lnTo>
                  <a:lnTo>
                    <a:pt x="27914" y="227235"/>
                  </a:lnTo>
                  <a:lnTo>
                    <a:pt x="7375" y="188018"/>
                  </a:lnTo>
                  <a:lnTo>
                    <a:pt x="0" y="142869"/>
                  </a:lnTo>
                  <a:close/>
                </a:path>
              </a:pathLst>
            </a:custGeom>
            <a:ln w="7756">
              <a:solidFill>
                <a:srgbClr val="2E8FDC"/>
              </a:solidFill>
            </a:ln>
          </p:spPr>
          <p:txBody>
            <a:bodyPr wrap="square" lIns="0" tIns="0" rIns="0" bIns="0" rtlCol="0"/>
            <a:lstStyle/>
            <a:p>
              <a:endParaRPr sz="691"/>
            </a:p>
          </p:txBody>
        </p:sp>
        <p:sp>
          <p:nvSpPr>
            <p:cNvPr id="17" name="object 17"/>
            <p:cNvSpPr/>
            <p:nvPr/>
          </p:nvSpPr>
          <p:spPr>
            <a:xfrm>
              <a:off x="16213118" y="5259177"/>
              <a:ext cx="362585" cy="347345"/>
            </a:xfrm>
            <a:custGeom>
              <a:avLst/>
              <a:gdLst/>
              <a:ahLst/>
              <a:cxnLst/>
              <a:rect l="l" t="t" r="r" b="b"/>
              <a:pathLst>
                <a:path w="362584" h="347345">
                  <a:moveTo>
                    <a:pt x="181029" y="0"/>
                  </a:moveTo>
                  <a:lnTo>
                    <a:pt x="0" y="173584"/>
                  </a:lnTo>
                  <a:lnTo>
                    <a:pt x="181029" y="347168"/>
                  </a:lnTo>
                  <a:lnTo>
                    <a:pt x="362059" y="173584"/>
                  </a:lnTo>
                  <a:lnTo>
                    <a:pt x="181029" y="0"/>
                  </a:lnTo>
                  <a:close/>
                </a:path>
              </a:pathLst>
            </a:custGeom>
            <a:solidFill>
              <a:srgbClr val="FFFF00"/>
            </a:solidFill>
          </p:spPr>
          <p:txBody>
            <a:bodyPr wrap="square" lIns="0" tIns="0" rIns="0" bIns="0" rtlCol="0"/>
            <a:lstStyle/>
            <a:p>
              <a:endParaRPr sz="691"/>
            </a:p>
          </p:txBody>
        </p:sp>
        <p:sp>
          <p:nvSpPr>
            <p:cNvPr id="18" name="object 18"/>
            <p:cNvSpPr/>
            <p:nvPr/>
          </p:nvSpPr>
          <p:spPr>
            <a:xfrm>
              <a:off x="16213118" y="5259177"/>
              <a:ext cx="362585" cy="347345"/>
            </a:xfrm>
            <a:custGeom>
              <a:avLst/>
              <a:gdLst/>
              <a:ahLst/>
              <a:cxnLst/>
              <a:rect l="l" t="t" r="r" b="b"/>
              <a:pathLst>
                <a:path w="362584" h="347345">
                  <a:moveTo>
                    <a:pt x="0" y="173584"/>
                  </a:moveTo>
                  <a:lnTo>
                    <a:pt x="181029" y="0"/>
                  </a:lnTo>
                  <a:lnTo>
                    <a:pt x="362059" y="173584"/>
                  </a:lnTo>
                  <a:lnTo>
                    <a:pt x="181029" y="347168"/>
                  </a:lnTo>
                  <a:lnTo>
                    <a:pt x="0" y="173584"/>
                  </a:lnTo>
                  <a:close/>
                </a:path>
              </a:pathLst>
            </a:custGeom>
            <a:ln w="11634">
              <a:solidFill>
                <a:srgbClr val="CC7A28"/>
              </a:solidFill>
            </a:ln>
          </p:spPr>
          <p:txBody>
            <a:bodyPr wrap="square" lIns="0" tIns="0" rIns="0" bIns="0" rtlCol="0"/>
            <a:lstStyle/>
            <a:p>
              <a:endParaRPr sz="691"/>
            </a:p>
          </p:txBody>
        </p:sp>
        <p:sp>
          <p:nvSpPr>
            <p:cNvPr id="19" name="object 19"/>
            <p:cNvSpPr/>
            <p:nvPr/>
          </p:nvSpPr>
          <p:spPr>
            <a:xfrm>
              <a:off x="19259448" y="4277240"/>
              <a:ext cx="362585" cy="346710"/>
            </a:xfrm>
            <a:custGeom>
              <a:avLst/>
              <a:gdLst/>
              <a:ahLst/>
              <a:cxnLst/>
              <a:rect l="l" t="t" r="r" b="b"/>
              <a:pathLst>
                <a:path w="362584" h="346710">
                  <a:moveTo>
                    <a:pt x="181029" y="0"/>
                  </a:moveTo>
                  <a:lnTo>
                    <a:pt x="0" y="173118"/>
                  </a:lnTo>
                  <a:lnTo>
                    <a:pt x="181029" y="346237"/>
                  </a:lnTo>
                  <a:lnTo>
                    <a:pt x="362059" y="173118"/>
                  </a:lnTo>
                  <a:lnTo>
                    <a:pt x="181029" y="0"/>
                  </a:lnTo>
                  <a:close/>
                </a:path>
              </a:pathLst>
            </a:custGeom>
            <a:solidFill>
              <a:srgbClr val="FFFF00"/>
            </a:solidFill>
          </p:spPr>
          <p:txBody>
            <a:bodyPr wrap="square" lIns="0" tIns="0" rIns="0" bIns="0" rtlCol="0"/>
            <a:lstStyle/>
            <a:p>
              <a:endParaRPr sz="691"/>
            </a:p>
          </p:txBody>
        </p:sp>
        <p:sp>
          <p:nvSpPr>
            <p:cNvPr id="20" name="object 20"/>
            <p:cNvSpPr/>
            <p:nvPr/>
          </p:nvSpPr>
          <p:spPr>
            <a:xfrm>
              <a:off x="19259448" y="4277240"/>
              <a:ext cx="362585" cy="346710"/>
            </a:xfrm>
            <a:custGeom>
              <a:avLst/>
              <a:gdLst/>
              <a:ahLst/>
              <a:cxnLst/>
              <a:rect l="l" t="t" r="r" b="b"/>
              <a:pathLst>
                <a:path w="362584" h="346710">
                  <a:moveTo>
                    <a:pt x="0" y="173118"/>
                  </a:moveTo>
                  <a:lnTo>
                    <a:pt x="181029" y="0"/>
                  </a:lnTo>
                  <a:lnTo>
                    <a:pt x="362059" y="173118"/>
                  </a:lnTo>
                  <a:lnTo>
                    <a:pt x="181029" y="346237"/>
                  </a:lnTo>
                  <a:lnTo>
                    <a:pt x="0" y="173118"/>
                  </a:lnTo>
                  <a:close/>
                </a:path>
              </a:pathLst>
            </a:custGeom>
            <a:ln w="11634">
              <a:solidFill>
                <a:srgbClr val="CC7A28"/>
              </a:solidFill>
            </a:ln>
          </p:spPr>
          <p:txBody>
            <a:bodyPr wrap="square" lIns="0" tIns="0" rIns="0" bIns="0" rtlCol="0"/>
            <a:lstStyle/>
            <a:p>
              <a:endParaRPr sz="691"/>
            </a:p>
          </p:txBody>
        </p:sp>
        <p:sp>
          <p:nvSpPr>
            <p:cNvPr id="21" name="object 21"/>
            <p:cNvSpPr/>
            <p:nvPr/>
          </p:nvSpPr>
          <p:spPr>
            <a:xfrm>
              <a:off x="16642729" y="4905188"/>
              <a:ext cx="323215" cy="661035"/>
            </a:xfrm>
            <a:custGeom>
              <a:avLst/>
              <a:gdLst/>
              <a:ahLst/>
              <a:cxnLst/>
              <a:rect l="l" t="t" r="r" b="b"/>
              <a:pathLst>
                <a:path w="323215" h="661035">
                  <a:moveTo>
                    <a:pt x="303885" y="65925"/>
                  </a:moveTo>
                  <a:lnTo>
                    <a:pt x="237959" y="0"/>
                  </a:lnTo>
                  <a:lnTo>
                    <a:pt x="151015" y="86944"/>
                  </a:lnTo>
                  <a:lnTo>
                    <a:pt x="64071" y="0"/>
                  </a:lnTo>
                  <a:lnTo>
                    <a:pt x="0" y="64071"/>
                  </a:lnTo>
                  <a:lnTo>
                    <a:pt x="86944" y="151015"/>
                  </a:lnTo>
                  <a:lnTo>
                    <a:pt x="0" y="237959"/>
                  </a:lnTo>
                  <a:lnTo>
                    <a:pt x="65925" y="303885"/>
                  </a:lnTo>
                  <a:lnTo>
                    <a:pt x="152869" y="216941"/>
                  </a:lnTo>
                  <a:lnTo>
                    <a:pt x="239826" y="303885"/>
                  </a:lnTo>
                  <a:lnTo>
                    <a:pt x="303885" y="239826"/>
                  </a:lnTo>
                  <a:lnTo>
                    <a:pt x="216941" y="152869"/>
                  </a:lnTo>
                  <a:lnTo>
                    <a:pt x="303885" y="65925"/>
                  </a:lnTo>
                  <a:close/>
                </a:path>
                <a:path w="323215" h="661035">
                  <a:moveTo>
                    <a:pt x="323049" y="422871"/>
                  </a:moveTo>
                  <a:lnTo>
                    <a:pt x="257124" y="356946"/>
                  </a:lnTo>
                  <a:lnTo>
                    <a:pt x="170167" y="443890"/>
                  </a:lnTo>
                  <a:lnTo>
                    <a:pt x="83223" y="356946"/>
                  </a:lnTo>
                  <a:lnTo>
                    <a:pt x="19164" y="421005"/>
                  </a:lnTo>
                  <a:lnTo>
                    <a:pt x="106108" y="507949"/>
                  </a:lnTo>
                  <a:lnTo>
                    <a:pt x="19164" y="594906"/>
                  </a:lnTo>
                  <a:lnTo>
                    <a:pt x="85090" y="660831"/>
                  </a:lnTo>
                  <a:lnTo>
                    <a:pt x="172034" y="573887"/>
                  </a:lnTo>
                  <a:lnTo>
                    <a:pt x="258978" y="660831"/>
                  </a:lnTo>
                  <a:lnTo>
                    <a:pt x="323049" y="596760"/>
                  </a:lnTo>
                  <a:lnTo>
                    <a:pt x="236105" y="509816"/>
                  </a:lnTo>
                  <a:lnTo>
                    <a:pt x="323049" y="422871"/>
                  </a:lnTo>
                  <a:close/>
                </a:path>
              </a:pathLst>
            </a:custGeom>
            <a:solidFill>
              <a:srgbClr val="C00000"/>
            </a:solidFill>
          </p:spPr>
          <p:txBody>
            <a:bodyPr wrap="square" lIns="0" tIns="0" rIns="0" bIns="0" rtlCol="0"/>
            <a:lstStyle/>
            <a:p>
              <a:endParaRPr sz="691"/>
            </a:p>
          </p:txBody>
        </p:sp>
      </p:grpSp>
      <p:sp>
        <p:nvSpPr>
          <p:cNvPr id="22" name="object 22"/>
          <p:cNvSpPr txBox="1"/>
          <p:nvPr/>
        </p:nvSpPr>
        <p:spPr>
          <a:xfrm>
            <a:off x="452037" y="1152727"/>
            <a:ext cx="2836788" cy="1221223"/>
          </a:xfrm>
          <a:prstGeom prst="rect">
            <a:avLst/>
          </a:prstGeom>
        </p:spPr>
        <p:txBody>
          <a:bodyPr vert="horz" wrap="square" lIns="0" tIns="6341" rIns="0" bIns="0" rtlCol="0">
            <a:spAutoFit/>
          </a:bodyPr>
          <a:lstStyle/>
          <a:p>
            <a:pPr marL="34634">
              <a:spcBef>
                <a:spcPts val="50"/>
              </a:spcBef>
            </a:pPr>
            <a:r>
              <a:rPr sz="1536" b="1">
                <a:solidFill>
                  <a:srgbClr val="0E385A"/>
                </a:solidFill>
                <a:latin typeface="Franklin Gothic Demi"/>
                <a:cs typeface="Franklin Gothic Demi"/>
              </a:rPr>
              <a:t>Median</a:t>
            </a:r>
            <a:r>
              <a:rPr sz="1536" b="1" spc="2">
                <a:solidFill>
                  <a:srgbClr val="0E385A"/>
                </a:solidFill>
                <a:latin typeface="Franklin Gothic Demi"/>
                <a:cs typeface="Franklin Gothic Demi"/>
              </a:rPr>
              <a:t> </a:t>
            </a:r>
            <a:r>
              <a:rPr sz="1536" b="1" spc="-4">
                <a:solidFill>
                  <a:srgbClr val="0E385A"/>
                </a:solidFill>
                <a:latin typeface="Franklin Gothic Demi"/>
                <a:cs typeface="Franklin Gothic Demi"/>
              </a:rPr>
              <a:t>Features:</a:t>
            </a:r>
            <a:endParaRPr sz="1536">
              <a:latin typeface="Franklin Gothic Demi"/>
              <a:cs typeface="Franklin Gothic Demi"/>
            </a:endParaRPr>
          </a:p>
          <a:p>
            <a:pPr marL="177318" marR="1951" indent="-172684">
              <a:lnSpc>
                <a:spcPct val="100400"/>
              </a:lnSpc>
              <a:spcBef>
                <a:spcPts val="15"/>
              </a:spcBef>
              <a:buClr>
                <a:srgbClr val="1F5487"/>
              </a:buClr>
              <a:buFont typeface="Wingdings"/>
              <a:buChar char=""/>
              <a:tabLst>
                <a:tab pos="177318" algn="l"/>
              </a:tabLst>
            </a:pPr>
            <a:r>
              <a:rPr sz="1402">
                <a:latin typeface="Franklin Gothic Book"/>
                <a:cs typeface="Franklin Gothic Book"/>
              </a:rPr>
              <a:t>Enhance</a:t>
            </a:r>
            <a:r>
              <a:rPr sz="1402" spc="-19">
                <a:latin typeface="Franklin Gothic Book"/>
                <a:cs typeface="Franklin Gothic Book"/>
              </a:rPr>
              <a:t> </a:t>
            </a:r>
            <a:r>
              <a:rPr sz="1402">
                <a:latin typeface="Franklin Gothic Book"/>
                <a:cs typeface="Franklin Gothic Book"/>
              </a:rPr>
              <a:t>safety</a:t>
            </a:r>
            <a:r>
              <a:rPr sz="1402" spc="-19">
                <a:latin typeface="Franklin Gothic Book"/>
                <a:cs typeface="Franklin Gothic Book"/>
              </a:rPr>
              <a:t> </a:t>
            </a:r>
            <a:r>
              <a:rPr sz="1402">
                <a:latin typeface="Franklin Gothic Book"/>
                <a:cs typeface="Franklin Gothic Book"/>
              </a:rPr>
              <a:t>by</a:t>
            </a:r>
            <a:r>
              <a:rPr sz="1402" spc="-19">
                <a:latin typeface="Franklin Gothic Book"/>
                <a:cs typeface="Franklin Gothic Book"/>
              </a:rPr>
              <a:t> </a:t>
            </a:r>
            <a:r>
              <a:rPr sz="1402">
                <a:latin typeface="Franklin Gothic Book"/>
                <a:cs typeface="Franklin Gothic Book"/>
              </a:rPr>
              <a:t>reducing</a:t>
            </a:r>
            <a:r>
              <a:rPr sz="1402" spc="-19">
                <a:latin typeface="Franklin Gothic Book"/>
                <a:cs typeface="Franklin Gothic Book"/>
              </a:rPr>
              <a:t> </a:t>
            </a:r>
            <a:r>
              <a:rPr sz="1402" spc="-4">
                <a:latin typeface="Franklin Gothic Book"/>
                <a:cs typeface="Franklin Gothic Book"/>
              </a:rPr>
              <a:t>conflict </a:t>
            </a:r>
            <a:r>
              <a:rPr sz="1402">
                <a:latin typeface="Franklin Gothic Book"/>
                <a:cs typeface="Franklin Gothic Book"/>
              </a:rPr>
              <a:t>points</a:t>
            </a:r>
            <a:r>
              <a:rPr sz="1402" spc="-8">
                <a:latin typeface="Franklin Gothic Book"/>
                <a:cs typeface="Franklin Gothic Book"/>
              </a:rPr>
              <a:t> </a:t>
            </a:r>
            <a:r>
              <a:rPr sz="1402">
                <a:latin typeface="Franklin Gothic Book"/>
                <a:cs typeface="Franklin Gothic Book"/>
              </a:rPr>
              <a:t>where</a:t>
            </a:r>
            <a:r>
              <a:rPr sz="1402" spc="-6">
                <a:latin typeface="Franklin Gothic Book"/>
                <a:cs typeface="Franklin Gothic Book"/>
              </a:rPr>
              <a:t> </a:t>
            </a:r>
            <a:r>
              <a:rPr sz="1402">
                <a:latin typeface="Franklin Gothic Book"/>
                <a:cs typeface="Franklin Gothic Book"/>
              </a:rPr>
              <a:t>vehicles</a:t>
            </a:r>
            <a:r>
              <a:rPr sz="1402" spc="-8">
                <a:latin typeface="Franklin Gothic Book"/>
                <a:cs typeface="Franklin Gothic Book"/>
              </a:rPr>
              <a:t> </a:t>
            </a:r>
            <a:r>
              <a:rPr sz="1402">
                <a:latin typeface="Franklin Gothic Book"/>
                <a:cs typeface="Franklin Gothic Book"/>
              </a:rPr>
              <a:t>can</a:t>
            </a:r>
            <a:r>
              <a:rPr sz="1402" spc="-6">
                <a:latin typeface="Franklin Gothic Book"/>
                <a:cs typeface="Franklin Gothic Book"/>
              </a:rPr>
              <a:t> </a:t>
            </a:r>
            <a:r>
              <a:rPr sz="1402" spc="-4">
                <a:latin typeface="Franklin Gothic Book"/>
                <a:cs typeface="Franklin Gothic Book"/>
              </a:rPr>
              <a:t>collide</a:t>
            </a:r>
            <a:endParaRPr sz="1402">
              <a:latin typeface="Franklin Gothic Book"/>
              <a:cs typeface="Franklin Gothic Book"/>
            </a:endParaRPr>
          </a:p>
          <a:p>
            <a:pPr marL="177318" marR="276099" indent="-172684">
              <a:lnSpc>
                <a:spcPct val="100400"/>
              </a:lnSpc>
              <a:spcBef>
                <a:spcPts val="893"/>
              </a:spcBef>
              <a:buClr>
                <a:srgbClr val="1F5487"/>
              </a:buClr>
              <a:buFont typeface="Wingdings"/>
              <a:buChar char=""/>
              <a:tabLst>
                <a:tab pos="177318" algn="l"/>
              </a:tabLst>
            </a:pPr>
            <a:r>
              <a:rPr sz="1402">
                <a:latin typeface="Franklin Gothic Book"/>
                <a:cs typeface="Franklin Gothic Book"/>
              </a:rPr>
              <a:t>Improve</a:t>
            </a:r>
            <a:r>
              <a:rPr sz="1402" spc="-25">
                <a:latin typeface="Franklin Gothic Book"/>
                <a:cs typeface="Franklin Gothic Book"/>
              </a:rPr>
              <a:t> </a:t>
            </a:r>
            <a:r>
              <a:rPr sz="1402">
                <a:latin typeface="Franklin Gothic Book"/>
                <a:cs typeface="Franklin Gothic Book"/>
              </a:rPr>
              <a:t>traffic</a:t>
            </a:r>
            <a:r>
              <a:rPr sz="1402" spc="-23">
                <a:latin typeface="Franklin Gothic Book"/>
                <a:cs typeface="Franklin Gothic Book"/>
              </a:rPr>
              <a:t> </a:t>
            </a:r>
            <a:r>
              <a:rPr sz="1402">
                <a:latin typeface="Franklin Gothic Book"/>
                <a:cs typeface="Franklin Gothic Book"/>
              </a:rPr>
              <a:t>flow</a:t>
            </a:r>
            <a:r>
              <a:rPr sz="1402" spc="-21">
                <a:latin typeface="Franklin Gothic Book"/>
                <a:cs typeface="Franklin Gothic Book"/>
              </a:rPr>
              <a:t> </a:t>
            </a:r>
            <a:r>
              <a:rPr sz="1402">
                <a:latin typeface="Franklin Gothic Book"/>
                <a:cs typeface="Franklin Gothic Book"/>
              </a:rPr>
              <a:t>by</a:t>
            </a:r>
            <a:r>
              <a:rPr sz="1402" spc="-21">
                <a:latin typeface="Franklin Gothic Book"/>
                <a:cs typeface="Franklin Gothic Book"/>
              </a:rPr>
              <a:t> </a:t>
            </a:r>
            <a:r>
              <a:rPr sz="1402" spc="-4">
                <a:latin typeface="Franklin Gothic Book"/>
                <a:cs typeface="Franklin Gothic Book"/>
              </a:rPr>
              <a:t>providing </a:t>
            </a:r>
            <a:r>
              <a:rPr sz="1402">
                <a:latin typeface="Franklin Gothic Book"/>
                <a:cs typeface="Franklin Gothic Book"/>
              </a:rPr>
              <a:t>dedicated</a:t>
            </a:r>
            <a:r>
              <a:rPr sz="1402" spc="-10">
                <a:latin typeface="Franklin Gothic Book"/>
                <a:cs typeface="Franklin Gothic Book"/>
              </a:rPr>
              <a:t> </a:t>
            </a:r>
            <a:r>
              <a:rPr sz="1402">
                <a:latin typeface="Franklin Gothic Book"/>
                <a:cs typeface="Franklin Gothic Book"/>
              </a:rPr>
              <a:t>turn</a:t>
            </a:r>
            <a:r>
              <a:rPr sz="1402" spc="-13">
                <a:latin typeface="Franklin Gothic Book"/>
                <a:cs typeface="Franklin Gothic Book"/>
              </a:rPr>
              <a:t> </a:t>
            </a:r>
            <a:r>
              <a:rPr sz="1402" spc="-4">
                <a:latin typeface="Franklin Gothic Book"/>
                <a:cs typeface="Franklin Gothic Book"/>
              </a:rPr>
              <a:t>lanes</a:t>
            </a:r>
            <a:endParaRPr sz="1402">
              <a:latin typeface="Franklin Gothic Book"/>
              <a:cs typeface="Franklin Gothic Book"/>
            </a:endParaRPr>
          </a:p>
        </p:txBody>
      </p:sp>
      <p:grpSp>
        <p:nvGrpSpPr>
          <p:cNvPr id="23" name="object 23"/>
          <p:cNvGrpSpPr/>
          <p:nvPr/>
        </p:nvGrpSpPr>
        <p:grpSpPr>
          <a:xfrm>
            <a:off x="248573" y="2893416"/>
            <a:ext cx="3856440" cy="1745840"/>
            <a:chOff x="135888" y="7060634"/>
            <a:chExt cx="10038715" cy="4544060"/>
          </a:xfrm>
        </p:grpSpPr>
        <p:sp>
          <p:nvSpPr>
            <p:cNvPr id="38" name="object 38"/>
            <p:cNvSpPr/>
            <p:nvPr/>
          </p:nvSpPr>
          <p:spPr>
            <a:xfrm>
              <a:off x="135888" y="7060634"/>
              <a:ext cx="10038715" cy="4544060"/>
            </a:xfrm>
            <a:custGeom>
              <a:avLst/>
              <a:gdLst/>
              <a:ahLst/>
              <a:cxnLst/>
              <a:rect l="l" t="t" r="r" b="b"/>
              <a:pathLst>
                <a:path w="10038715" h="4544059">
                  <a:moveTo>
                    <a:pt x="9280771" y="0"/>
                  </a:moveTo>
                  <a:lnTo>
                    <a:pt x="757316" y="0"/>
                  </a:lnTo>
                  <a:lnTo>
                    <a:pt x="709423" y="1490"/>
                  </a:lnTo>
                  <a:lnTo>
                    <a:pt x="662321" y="5901"/>
                  </a:lnTo>
                  <a:lnTo>
                    <a:pt x="616100" y="13144"/>
                  </a:lnTo>
                  <a:lnTo>
                    <a:pt x="570848" y="23131"/>
                  </a:lnTo>
                  <a:lnTo>
                    <a:pt x="526653" y="35773"/>
                  </a:lnTo>
                  <a:lnTo>
                    <a:pt x="483604" y="50980"/>
                  </a:lnTo>
                  <a:lnTo>
                    <a:pt x="441791" y="68665"/>
                  </a:lnTo>
                  <a:lnTo>
                    <a:pt x="401301" y="88739"/>
                  </a:lnTo>
                  <a:lnTo>
                    <a:pt x="362224" y="111112"/>
                  </a:lnTo>
                  <a:lnTo>
                    <a:pt x="324648" y="135696"/>
                  </a:lnTo>
                  <a:lnTo>
                    <a:pt x="288663" y="162403"/>
                  </a:lnTo>
                  <a:lnTo>
                    <a:pt x="254355" y="191142"/>
                  </a:lnTo>
                  <a:lnTo>
                    <a:pt x="221816" y="221827"/>
                  </a:lnTo>
                  <a:lnTo>
                    <a:pt x="191132" y="254368"/>
                  </a:lnTo>
                  <a:lnTo>
                    <a:pt x="162393" y="288676"/>
                  </a:lnTo>
                  <a:lnTo>
                    <a:pt x="135688" y="324662"/>
                  </a:lnTo>
                  <a:lnTo>
                    <a:pt x="111105" y="362238"/>
                  </a:lnTo>
                  <a:lnTo>
                    <a:pt x="88733" y="401315"/>
                  </a:lnTo>
                  <a:lnTo>
                    <a:pt x="68660" y="441804"/>
                  </a:lnTo>
                  <a:lnTo>
                    <a:pt x="50977" y="483617"/>
                  </a:lnTo>
                  <a:lnTo>
                    <a:pt x="35770" y="526665"/>
                  </a:lnTo>
                  <a:lnTo>
                    <a:pt x="23129" y="570858"/>
                  </a:lnTo>
                  <a:lnTo>
                    <a:pt x="13143" y="616108"/>
                  </a:lnTo>
                  <a:lnTo>
                    <a:pt x="5900" y="662328"/>
                  </a:lnTo>
                  <a:lnTo>
                    <a:pt x="1489" y="709426"/>
                  </a:lnTo>
                  <a:lnTo>
                    <a:pt x="0" y="757316"/>
                  </a:lnTo>
                  <a:lnTo>
                    <a:pt x="0" y="3786582"/>
                  </a:lnTo>
                  <a:lnTo>
                    <a:pt x="1489" y="3834471"/>
                  </a:lnTo>
                  <a:lnTo>
                    <a:pt x="5900" y="3881570"/>
                  </a:lnTo>
                  <a:lnTo>
                    <a:pt x="13143" y="3927789"/>
                  </a:lnTo>
                  <a:lnTo>
                    <a:pt x="23129" y="3973040"/>
                  </a:lnTo>
                  <a:lnTo>
                    <a:pt x="35770" y="4017233"/>
                  </a:lnTo>
                  <a:lnTo>
                    <a:pt x="50977" y="4060281"/>
                  </a:lnTo>
                  <a:lnTo>
                    <a:pt x="68660" y="4102093"/>
                  </a:lnTo>
                  <a:lnTo>
                    <a:pt x="88733" y="4142583"/>
                  </a:lnTo>
                  <a:lnTo>
                    <a:pt x="111105" y="4181660"/>
                  </a:lnTo>
                  <a:lnTo>
                    <a:pt x="135688" y="4219236"/>
                  </a:lnTo>
                  <a:lnTo>
                    <a:pt x="162393" y="4255222"/>
                  </a:lnTo>
                  <a:lnTo>
                    <a:pt x="191132" y="4289530"/>
                  </a:lnTo>
                  <a:lnTo>
                    <a:pt x="221816" y="4322071"/>
                  </a:lnTo>
                  <a:lnTo>
                    <a:pt x="254355" y="4352755"/>
                  </a:lnTo>
                  <a:lnTo>
                    <a:pt x="288663" y="4381495"/>
                  </a:lnTo>
                  <a:lnTo>
                    <a:pt x="324648" y="4408202"/>
                  </a:lnTo>
                  <a:lnTo>
                    <a:pt x="362224" y="4432786"/>
                  </a:lnTo>
                  <a:lnTo>
                    <a:pt x="401301" y="4455159"/>
                  </a:lnTo>
                  <a:lnTo>
                    <a:pt x="441791" y="4475232"/>
                  </a:lnTo>
                  <a:lnTo>
                    <a:pt x="483604" y="4492917"/>
                  </a:lnTo>
                  <a:lnTo>
                    <a:pt x="526653" y="4508125"/>
                  </a:lnTo>
                  <a:lnTo>
                    <a:pt x="570848" y="4520767"/>
                  </a:lnTo>
                  <a:lnTo>
                    <a:pt x="616100" y="4530754"/>
                  </a:lnTo>
                  <a:lnTo>
                    <a:pt x="662321" y="4537997"/>
                  </a:lnTo>
                  <a:lnTo>
                    <a:pt x="709423" y="4542408"/>
                  </a:lnTo>
                  <a:lnTo>
                    <a:pt x="757316" y="4543898"/>
                  </a:lnTo>
                  <a:lnTo>
                    <a:pt x="9280771" y="4543898"/>
                  </a:lnTo>
                  <a:lnTo>
                    <a:pt x="9328661" y="4542408"/>
                  </a:lnTo>
                  <a:lnTo>
                    <a:pt x="9375760" y="4537997"/>
                  </a:lnTo>
                  <a:lnTo>
                    <a:pt x="9421979" y="4530754"/>
                  </a:lnTo>
                  <a:lnTo>
                    <a:pt x="9467230" y="4520767"/>
                  </a:lnTo>
                  <a:lnTo>
                    <a:pt x="9511423" y="4508125"/>
                  </a:lnTo>
                  <a:lnTo>
                    <a:pt x="9554470" y="4492917"/>
                  </a:lnTo>
                  <a:lnTo>
                    <a:pt x="9596283" y="4475232"/>
                  </a:lnTo>
                  <a:lnTo>
                    <a:pt x="9636772" y="4455159"/>
                  </a:lnTo>
                  <a:lnTo>
                    <a:pt x="9675849" y="4432786"/>
                  </a:lnTo>
                  <a:lnTo>
                    <a:pt x="9713425" y="4408202"/>
                  </a:lnTo>
                  <a:lnTo>
                    <a:pt x="9749412" y="4381495"/>
                  </a:lnTo>
                  <a:lnTo>
                    <a:pt x="9783720" y="4352755"/>
                  </a:lnTo>
                  <a:lnTo>
                    <a:pt x="9816260" y="4322071"/>
                  </a:lnTo>
                  <a:lnTo>
                    <a:pt x="9846945" y="4289530"/>
                  </a:lnTo>
                  <a:lnTo>
                    <a:pt x="9875685" y="4255222"/>
                  </a:lnTo>
                  <a:lnTo>
                    <a:pt x="9902391" y="4219236"/>
                  </a:lnTo>
                  <a:lnTo>
                    <a:pt x="9926975" y="4181660"/>
                  </a:lnTo>
                  <a:lnTo>
                    <a:pt x="9949349" y="4142583"/>
                  </a:lnTo>
                  <a:lnTo>
                    <a:pt x="9969422" y="4102093"/>
                  </a:lnTo>
                  <a:lnTo>
                    <a:pt x="9987107" y="4060281"/>
                  </a:lnTo>
                  <a:lnTo>
                    <a:pt x="10002315" y="4017233"/>
                  </a:lnTo>
                  <a:lnTo>
                    <a:pt x="10014956" y="3973040"/>
                  </a:lnTo>
                  <a:lnTo>
                    <a:pt x="10024943" y="3927789"/>
                  </a:lnTo>
                  <a:lnTo>
                    <a:pt x="10032187" y="3881570"/>
                  </a:lnTo>
                  <a:lnTo>
                    <a:pt x="10036598" y="3834471"/>
                  </a:lnTo>
                  <a:lnTo>
                    <a:pt x="10038088" y="3786582"/>
                  </a:lnTo>
                  <a:lnTo>
                    <a:pt x="10038088" y="757316"/>
                  </a:lnTo>
                  <a:lnTo>
                    <a:pt x="10036598" y="709426"/>
                  </a:lnTo>
                  <a:lnTo>
                    <a:pt x="10032187" y="662328"/>
                  </a:lnTo>
                  <a:lnTo>
                    <a:pt x="10024943" y="616108"/>
                  </a:lnTo>
                  <a:lnTo>
                    <a:pt x="10014956" y="570858"/>
                  </a:lnTo>
                  <a:lnTo>
                    <a:pt x="10002315" y="526665"/>
                  </a:lnTo>
                  <a:lnTo>
                    <a:pt x="9987107" y="483617"/>
                  </a:lnTo>
                  <a:lnTo>
                    <a:pt x="9969422" y="441804"/>
                  </a:lnTo>
                  <a:lnTo>
                    <a:pt x="9949349" y="401315"/>
                  </a:lnTo>
                  <a:lnTo>
                    <a:pt x="9926975" y="362238"/>
                  </a:lnTo>
                  <a:lnTo>
                    <a:pt x="9902391" y="324662"/>
                  </a:lnTo>
                  <a:lnTo>
                    <a:pt x="9875685" y="288676"/>
                  </a:lnTo>
                  <a:lnTo>
                    <a:pt x="9846945" y="254368"/>
                  </a:lnTo>
                  <a:lnTo>
                    <a:pt x="9816260" y="221827"/>
                  </a:lnTo>
                  <a:lnTo>
                    <a:pt x="9783720" y="191142"/>
                  </a:lnTo>
                  <a:lnTo>
                    <a:pt x="9749412" y="162403"/>
                  </a:lnTo>
                  <a:lnTo>
                    <a:pt x="9713425" y="135696"/>
                  </a:lnTo>
                  <a:lnTo>
                    <a:pt x="9675849" y="111112"/>
                  </a:lnTo>
                  <a:lnTo>
                    <a:pt x="9636772" y="88739"/>
                  </a:lnTo>
                  <a:lnTo>
                    <a:pt x="9596283" y="68665"/>
                  </a:lnTo>
                  <a:lnTo>
                    <a:pt x="9554470" y="50980"/>
                  </a:lnTo>
                  <a:lnTo>
                    <a:pt x="9511423" y="35773"/>
                  </a:lnTo>
                  <a:lnTo>
                    <a:pt x="9467230" y="23131"/>
                  </a:lnTo>
                  <a:lnTo>
                    <a:pt x="9421979" y="13144"/>
                  </a:lnTo>
                  <a:lnTo>
                    <a:pt x="9375760" y="5901"/>
                  </a:lnTo>
                  <a:lnTo>
                    <a:pt x="9328661" y="1490"/>
                  </a:lnTo>
                  <a:lnTo>
                    <a:pt x="9280771" y="0"/>
                  </a:lnTo>
                  <a:close/>
                </a:path>
              </a:pathLst>
            </a:custGeom>
            <a:solidFill>
              <a:srgbClr val="FFFFFF"/>
            </a:solidFill>
          </p:spPr>
          <p:txBody>
            <a:bodyPr wrap="square" lIns="0" tIns="0" rIns="0" bIns="0" rtlCol="0"/>
            <a:lstStyle/>
            <a:p>
              <a:endParaRPr sz="691"/>
            </a:p>
          </p:txBody>
        </p:sp>
        <p:sp>
          <p:nvSpPr>
            <p:cNvPr id="39" name="object 39"/>
            <p:cNvSpPr/>
            <p:nvPr/>
          </p:nvSpPr>
          <p:spPr>
            <a:xfrm>
              <a:off x="135888" y="7060634"/>
              <a:ext cx="10038715" cy="4544060"/>
            </a:xfrm>
            <a:custGeom>
              <a:avLst/>
              <a:gdLst/>
              <a:ahLst/>
              <a:cxnLst/>
              <a:rect l="l" t="t" r="r" b="b"/>
              <a:pathLst>
                <a:path w="10038715" h="4544059">
                  <a:moveTo>
                    <a:pt x="0" y="757316"/>
                  </a:moveTo>
                  <a:lnTo>
                    <a:pt x="1489" y="709426"/>
                  </a:lnTo>
                  <a:lnTo>
                    <a:pt x="5900" y="662328"/>
                  </a:lnTo>
                  <a:lnTo>
                    <a:pt x="13143" y="616108"/>
                  </a:lnTo>
                  <a:lnTo>
                    <a:pt x="23129" y="570858"/>
                  </a:lnTo>
                  <a:lnTo>
                    <a:pt x="35770" y="526665"/>
                  </a:lnTo>
                  <a:lnTo>
                    <a:pt x="50977" y="483617"/>
                  </a:lnTo>
                  <a:lnTo>
                    <a:pt x="68660" y="441804"/>
                  </a:lnTo>
                  <a:lnTo>
                    <a:pt x="88733" y="401315"/>
                  </a:lnTo>
                  <a:lnTo>
                    <a:pt x="111105" y="362238"/>
                  </a:lnTo>
                  <a:lnTo>
                    <a:pt x="135688" y="324662"/>
                  </a:lnTo>
                  <a:lnTo>
                    <a:pt x="162393" y="288676"/>
                  </a:lnTo>
                  <a:lnTo>
                    <a:pt x="191132" y="254368"/>
                  </a:lnTo>
                  <a:lnTo>
                    <a:pt x="221816" y="221827"/>
                  </a:lnTo>
                  <a:lnTo>
                    <a:pt x="254355" y="191142"/>
                  </a:lnTo>
                  <a:lnTo>
                    <a:pt x="288663" y="162403"/>
                  </a:lnTo>
                  <a:lnTo>
                    <a:pt x="324648" y="135696"/>
                  </a:lnTo>
                  <a:lnTo>
                    <a:pt x="362224" y="111112"/>
                  </a:lnTo>
                  <a:lnTo>
                    <a:pt x="401301" y="88739"/>
                  </a:lnTo>
                  <a:lnTo>
                    <a:pt x="441791" y="68665"/>
                  </a:lnTo>
                  <a:lnTo>
                    <a:pt x="483604" y="50980"/>
                  </a:lnTo>
                  <a:lnTo>
                    <a:pt x="526653" y="35773"/>
                  </a:lnTo>
                  <a:lnTo>
                    <a:pt x="570848" y="23131"/>
                  </a:lnTo>
                  <a:lnTo>
                    <a:pt x="616100" y="13144"/>
                  </a:lnTo>
                  <a:lnTo>
                    <a:pt x="662321" y="5901"/>
                  </a:lnTo>
                  <a:lnTo>
                    <a:pt x="709423" y="1490"/>
                  </a:lnTo>
                  <a:lnTo>
                    <a:pt x="757316" y="0"/>
                  </a:lnTo>
                  <a:lnTo>
                    <a:pt x="9280771" y="0"/>
                  </a:lnTo>
                  <a:lnTo>
                    <a:pt x="9328661" y="1490"/>
                  </a:lnTo>
                  <a:lnTo>
                    <a:pt x="9375760" y="5901"/>
                  </a:lnTo>
                  <a:lnTo>
                    <a:pt x="9421979" y="13144"/>
                  </a:lnTo>
                  <a:lnTo>
                    <a:pt x="9467230" y="23131"/>
                  </a:lnTo>
                  <a:lnTo>
                    <a:pt x="9511423" y="35773"/>
                  </a:lnTo>
                  <a:lnTo>
                    <a:pt x="9554470" y="50980"/>
                  </a:lnTo>
                  <a:lnTo>
                    <a:pt x="9596283" y="68665"/>
                  </a:lnTo>
                  <a:lnTo>
                    <a:pt x="9636772" y="88739"/>
                  </a:lnTo>
                  <a:lnTo>
                    <a:pt x="9675849" y="111112"/>
                  </a:lnTo>
                  <a:lnTo>
                    <a:pt x="9713425" y="135696"/>
                  </a:lnTo>
                  <a:lnTo>
                    <a:pt x="9749412" y="162403"/>
                  </a:lnTo>
                  <a:lnTo>
                    <a:pt x="9783720" y="191142"/>
                  </a:lnTo>
                  <a:lnTo>
                    <a:pt x="9816260" y="221827"/>
                  </a:lnTo>
                  <a:lnTo>
                    <a:pt x="9846945" y="254368"/>
                  </a:lnTo>
                  <a:lnTo>
                    <a:pt x="9875685" y="288676"/>
                  </a:lnTo>
                  <a:lnTo>
                    <a:pt x="9902391" y="324662"/>
                  </a:lnTo>
                  <a:lnTo>
                    <a:pt x="9926975" y="362238"/>
                  </a:lnTo>
                  <a:lnTo>
                    <a:pt x="9949349" y="401315"/>
                  </a:lnTo>
                  <a:lnTo>
                    <a:pt x="9969422" y="441804"/>
                  </a:lnTo>
                  <a:lnTo>
                    <a:pt x="9987107" y="483617"/>
                  </a:lnTo>
                  <a:lnTo>
                    <a:pt x="10002315" y="526665"/>
                  </a:lnTo>
                  <a:lnTo>
                    <a:pt x="10014956" y="570858"/>
                  </a:lnTo>
                  <a:lnTo>
                    <a:pt x="10024943" y="616108"/>
                  </a:lnTo>
                  <a:lnTo>
                    <a:pt x="10032187" y="662328"/>
                  </a:lnTo>
                  <a:lnTo>
                    <a:pt x="10036598" y="709426"/>
                  </a:lnTo>
                  <a:lnTo>
                    <a:pt x="10038088" y="757316"/>
                  </a:lnTo>
                  <a:lnTo>
                    <a:pt x="10038088" y="3786582"/>
                  </a:lnTo>
                  <a:lnTo>
                    <a:pt x="10036598" y="3834471"/>
                  </a:lnTo>
                  <a:lnTo>
                    <a:pt x="10032187" y="3881570"/>
                  </a:lnTo>
                  <a:lnTo>
                    <a:pt x="10024943" y="3927789"/>
                  </a:lnTo>
                  <a:lnTo>
                    <a:pt x="10014956" y="3973040"/>
                  </a:lnTo>
                  <a:lnTo>
                    <a:pt x="10002315" y="4017233"/>
                  </a:lnTo>
                  <a:lnTo>
                    <a:pt x="9987107" y="4060281"/>
                  </a:lnTo>
                  <a:lnTo>
                    <a:pt x="9969422" y="4102093"/>
                  </a:lnTo>
                  <a:lnTo>
                    <a:pt x="9949349" y="4142583"/>
                  </a:lnTo>
                  <a:lnTo>
                    <a:pt x="9926975" y="4181660"/>
                  </a:lnTo>
                  <a:lnTo>
                    <a:pt x="9902391" y="4219236"/>
                  </a:lnTo>
                  <a:lnTo>
                    <a:pt x="9875685" y="4255222"/>
                  </a:lnTo>
                  <a:lnTo>
                    <a:pt x="9846945" y="4289530"/>
                  </a:lnTo>
                  <a:lnTo>
                    <a:pt x="9816260" y="4322071"/>
                  </a:lnTo>
                  <a:lnTo>
                    <a:pt x="9783720" y="4352755"/>
                  </a:lnTo>
                  <a:lnTo>
                    <a:pt x="9749412" y="4381495"/>
                  </a:lnTo>
                  <a:lnTo>
                    <a:pt x="9713425" y="4408202"/>
                  </a:lnTo>
                  <a:lnTo>
                    <a:pt x="9675849" y="4432786"/>
                  </a:lnTo>
                  <a:lnTo>
                    <a:pt x="9636772" y="4455159"/>
                  </a:lnTo>
                  <a:lnTo>
                    <a:pt x="9596283" y="4475232"/>
                  </a:lnTo>
                  <a:lnTo>
                    <a:pt x="9554470" y="4492917"/>
                  </a:lnTo>
                  <a:lnTo>
                    <a:pt x="9511423" y="4508125"/>
                  </a:lnTo>
                  <a:lnTo>
                    <a:pt x="9467230" y="4520767"/>
                  </a:lnTo>
                  <a:lnTo>
                    <a:pt x="9421979" y="4530754"/>
                  </a:lnTo>
                  <a:lnTo>
                    <a:pt x="9375760" y="4537997"/>
                  </a:lnTo>
                  <a:lnTo>
                    <a:pt x="9328661" y="4542408"/>
                  </a:lnTo>
                  <a:lnTo>
                    <a:pt x="9280771" y="4543898"/>
                  </a:lnTo>
                  <a:lnTo>
                    <a:pt x="757316" y="4543898"/>
                  </a:lnTo>
                  <a:lnTo>
                    <a:pt x="709423" y="4542408"/>
                  </a:lnTo>
                  <a:lnTo>
                    <a:pt x="662321" y="4537997"/>
                  </a:lnTo>
                  <a:lnTo>
                    <a:pt x="616100" y="4530754"/>
                  </a:lnTo>
                  <a:lnTo>
                    <a:pt x="570848" y="4520767"/>
                  </a:lnTo>
                  <a:lnTo>
                    <a:pt x="526653" y="4508125"/>
                  </a:lnTo>
                  <a:lnTo>
                    <a:pt x="483604" y="4492917"/>
                  </a:lnTo>
                  <a:lnTo>
                    <a:pt x="441791" y="4475232"/>
                  </a:lnTo>
                  <a:lnTo>
                    <a:pt x="401301" y="4455159"/>
                  </a:lnTo>
                  <a:lnTo>
                    <a:pt x="362224" y="4432786"/>
                  </a:lnTo>
                  <a:lnTo>
                    <a:pt x="324648" y="4408202"/>
                  </a:lnTo>
                  <a:lnTo>
                    <a:pt x="288663" y="4381495"/>
                  </a:lnTo>
                  <a:lnTo>
                    <a:pt x="254355" y="4352755"/>
                  </a:lnTo>
                  <a:lnTo>
                    <a:pt x="221816" y="4322071"/>
                  </a:lnTo>
                  <a:lnTo>
                    <a:pt x="191132" y="4289530"/>
                  </a:lnTo>
                  <a:lnTo>
                    <a:pt x="162393" y="4255222"/>
                  </a:lnTo>
                  <a:lnTo>
                    <a:pt x="135688" y="4219236"/>
                  </a:lnTo>
                  <a:lnTo>
                    <a:pt x="111105" y="4181660"/>
                  </a:lnTo>
                  <a:lnTo>
                    <a:pt x="88733" y="4142583"/>
                  </a:lnTo>
                  <a:lnTo>
                    <a:pt x="68660" y="4102093"/>
                  </a:lnTo>
                  <a:lnTo>
                    <a:pt x="50977" y="4060281"/>
                  </a:lnTo>
                  <a:lnTo>
                    <a:pt x="35770" y="4017233"/>
                  </a:lnTo>
                  <a:lnTo>
                    <a:pt x="23129" y="3973040"/>
                  </a:lnTo>
                  <a:lnTo>
                    <a:pt x="13143" y="3927789"/>
                  </a:lnTo>
                  <a:lnTo>
                    <a:pt x="5900" y="3881570"/>
                  </a:lnTo>
                  <a:lnTo>
                    <a:pt x="1489" y="3834471"/>
                  </a:lnTo>
                  <a:lnTo>
                    <a:pt x="0" y="3786582"/>
                  </a:lnTo>
                  <a:lnTo>
                    <a:pt x="0" y="757316"/>
                  </a:lnTo>
                  <a:close/>
                </a:path>
              </a:pathLst>
            </a:custGeom>
            <a:ln w="5817">
              <a:solidFill>
                <a:srgbClr val="123556"/>
              </a:solidFill>
            </a:ln>
          </p:spPr>
          <p:txBody>
            <a:bodyPr wrap="square" lIns="0" tIns="0" rIns="0" bIns="0" rtlCol="0"/>
            <a:lstStyle/>
            <a:p>
              <a:endParaRPr sz="691"/>
            </a:p>
          </p:txBody>
        </p:sp>
      </p:grpSp>
      <p:sp>
        <p:nvSpPr>
          <p:cNvPr id="40" name="object 40"/>
          <p:cNvSpPr txBox="1"/>
          <p:nvPr/>
        </p:nvSpPr>
        <p:spPr>
          <a:xfrm>
            <a:off x="4169168" y="942149"/>
            <a:ext cx="1995653" cy="239372"/>
          </a:xfrm>
          <a:prstGeom prst="rect">
            <a:avLst/>
          </a:prstGeom>
        </p:spPr>
        <p:txBody>
          <a:bodyPr vert="horz" wrap="square" lIns="0" tIns="5853" rIns="0" bIns="0" rtlCol="0">
            <a:spAutoFit/>
          </a:bodyPr>
          <a:lstStyle/>
          <a:p>
            <a:pPr marL="4878">
              <a:spcBef>
                <a:spcPts val="46"/>
              </a:spcBef>
            </a:pPr>
            <a:r>
              <a:rPr sz="1517" b="1" spc="-23">
                <a:solidFill>
                  <a:srgbClr val="123556"/>
                </a:solidFill>
                <a:latin typeface="Franklin Gothic Demi"/>
                <a:cs typeface="Franklin Gothic Demi"/>
              </a:rPr>
              <a:t>Two-</a:t>
            </a:r>
            <a:r>
              <a:rPr sz="1517" b="1">
                <a:solidFill>
                  <a:srgbClr val="123556"/>
                </a:solidFill>
                <a:latin typeface="Franklin Gothic Demi"/>
                <a:cs typeface="Franklin Gothic Demi"/>
              </a:rPr>
              <a:t>Way</a:t>
            </a:r>
            <a:r>
              <a:rPr sz="1517" b="1" spc="-36">
                <a:solidFill>
                  <a:srgbClr val="123556"/>
                </a:solidFill>
                <a:latin typeface="Franklin Gothic Demi"/>
                <a:cs typeface="Franklin Gothic Demi"/>
              </a:rPr>
              <a:t> </a:t>
            </a:r>
            <a:r>
              <a:rPr sz="1517" b="1">
                <a:solidFill>
                  <a:srgbClr val="123556"/>
                </a:solidFill>
                <a:latin typeface="Franklin Gothic Demi"/>
                <a:cs typeface="Franklin Gothic Demi"/>
              </a:rPr>
              <a:t>Left</a:t>
            </a:r>
            <a:r>
              <a:rPr sz="1517" b="1" spc="-35">
                <a:solidFill>
                  <a:srgbClr val="123556"/>
                </a:solidFill>
                <a:latin typeface="Franklin Gothic Demi"/>
                <a:cs typeface="Franklin Gothic Demi"/>
              </a:rPr>
              <a:t> </a:t>
            </a:r>
            <a:r>
              <a:rPr sz="1517" b="1">
                <a:solidFill>
                  <a:srgbClr val="123556"/>
                </a:solidFill>
                <a:latin typeface="Franklin Gothic Demi"/>
                <a:cs typeface="Franklin Gothic Demi"/>
              </a:rPr>
              <a:t>Turn</a:t>
            </a:r>
            <a:r>
              <a:rPr sz="1517" b="1" spc="-35">
                <a:solidFill>
                  <a:srgbClr val="123556"/>
                </a:solidFill>
                <a:latin typeface="Franklin Gothic Demi"/>
                <a:cs typeface="Franklin Gothic Demi"/>
              </a:rPr>
              <a:t> </a:t>
            </a:r>
            <a:r>
              <a:rPr sz="1517" b="1" spc="-8">
                <a:solidFill>
                  <a:srgbClr val="123556"/>
                </a:solidFill>
                <a:latin typeface="Franklin Gothic Demi"/>
                <a:cs typeface="Franklin Gothic Demi"/>
              </a:rPr>
              <a:t>Lane</a:t>
            </a:r>
            <a:endParaRPr sz="1517">
              <a:latin typeface="Franklin Gothic Demi"/>
              <a:cs typeface="Franklin Gothic Demi"/>
            </a:endParaRPr>
          </a:p>
        </p:txBody>
      </p:sp>
      <p:sp>
        <p:nvSpPr>
          <p:cNvPr id="41" name="object 41"/>
          <p:cNvSpPr txBox="1"/>
          <p:nvPr/>
        </p:nvSpPr>
        <p:spPr>
          <a:xfrm>
            <a:off x="6730657" y="947395"/>
            <a:ext cx="1279871" cy="239372"/>
          </a:xfrm>
          <a:prstGeom prst="rect">
            <a:avLst/>
          </a:prstGeom>
        </p:spPr>
        <p:txBody>
          <a:bodyPr vert="horz" wrap="square" lIns="0" tIns="5853" rIns="0" bIns="0" rtlCol="0">
            <a:spAutoFit/>
          </a:bodyPr>
          <a:lstStyle/>
          <a:p>
            <a:pPr marL="4878">
              <a:spcBef>
                <a:spcPts val="46"/>
              </a:spcBef>
            </a:pPr>
            <a:r>
              <a:rPr sz="1517" b="1">
                <a:solidFill>
                  <a:srgbClr val="123556"/>
                </a:solidFill>
                <a:latin typeface="Franklin Gothic Demi"/>
                <a:cs typeface="Franklin Gothic Demi"/>
              </a:rPr>
              <a:t>Raised</a:t>
            </a:r>
            <a:r>
              <a:rPr sz="1517" b="1" spc="2">
                <a:solidFill>
                  <a:srgbClr val="123556"/>
                </a:solidFill>
                <a:latin typeface="Franklin Gothic Demi"/>
                <a:cs typeface="Franklin Gothic Demi"/>
              </a:rPr>
              <a:t> </a:t>
            </a:r>
            <a:r>
              <a:rPr sz="1517" b="1" spc="-4">
                <a:solidFill>
                  <a:srgbClr val="123556"/>
                </a:solidFill>
                <a:latin typeface="Franklin Gothic Demi"/>
                <a:cs typeface="Franklin Gothic Demi"/>
              </a:rPr>
              <a:t>Median</a:t>
            </a:r>
            <a:endParaRPr sz="1517">
              <a:latin typeface="Franklin Gothic Demi"/>
              <a:cs typeface="Franklin Gothic Demi"/>
            </a:endParaRPr>
          </a:p>
        </p:txBody>
      </p:sp>
      <p:sp>
        <p:nvSpPr>
          <p:cNvPr id="42" name="object 42"/>
          <p:cNvSpPr/>
          <p:nvPr/>
        </p:nvSpPr>
        <p:spPr>
          <a:xfrm>
            <a:off x="5405000" y="3760149"/>
            <a:ext cx="2161002" cy="581405"/>
          </a:xfrm>
          <a:custGeom>
            <a:avLst/>
            <a:gdLst/>
            <a:ahLst/>
            <a:cxnLst/>
            <a:rect l="l" t="t" r="r" b="b"/>
            <a:pathLst>
              <a:path w="5626734" h="1513840">
                <a:moveTo>
                  <a:pt x="0" y="1513391"/>
                </a:moveTo>
                <a:lnTo>
                  <a:pt x="5626355" y="1513391"/>
                </a:lnTo>
                <a:lnTo>
                  <a:pt x="5626355" y="0"/>
                </a:lnTo>
                <a:lnTo>
                  <a:pt x="0" y="0"/>
                </a:lnTo>
                <a:lnTo>
                  <a:pt x="0" y="1513391"/>
                </a:lnTo>
                <a:close/>
              </a:path>
            </a:pathLst>
          </a:custGeom>
          <a:solidFill>
            <a:srgbClr val="FFFFFF"/>
          </a:solidFill>
        </p:spPr>
        <p:txBody>
          <a:bodyPr wrap="square" lIns="0" tIns="0" rIns="0" bIns="0" rtlCol="0"/>
          <a:lstStyle/>
          <a:p>
            <a:endParaRPr sz="691"/>
          </a:p>
        </p:txBody>
      </p:sp>
      <p:sp>
        <p:nvSpPr>
          <p:cNvPr id="43" name="object 43"/>
          <p:cNvSpPr/>
          <p:nvPr/>
        </p:nvSpPr>
        <p:spPr>
          <a:xfrm>
            <a:off x="5405000" y="3518862"/>
            <a:ext cx="2161002" cy="732"/>
          </a:xfrm>
          <a:custGeom>
            <a:avLst/>
            <a:gdLst/>
            <a:ahLst/>
            <a:cxnLst/>
            <a:rect l="l" t="t" r="r" b="b"/>
            <a:pathLst>
              <a:path w="5626734" h="1904">
                <a:moveTo>
                  <a:pt x="0" y="1861"/>
                </a:moveTo>
                <a:lnTo>
                  <a:pt x="5626355" y="1861"/>
                </a:lnTo>
                <a:lnTo>
                  <a:pt x="5626355" y="0"/>
                </a:lnTo>
                <a:lnTo>
                  <a:pt x="0" y="0"/>
                </a:lnTo>
                <a:lnTo>
                  <a:pt x="0" y="1861"/>
                </a:lnTo>
                <a:close/>
              </a:path>
            </a:pathLst>
          </a:custGeom>
          <a:solidFill>
            <a:srgbClr val="FFFFFF"/>
          </a:solidFill>
        </p:spPr>
        <p:txBody>
          <a:bodyPr wrap="square" lIns="0" tIns="0" rIns="0" bIns="0" rtlCol="0"/>
          <a:lstStyle/>
          <a:p>
            <a:endParaRPr sz="691"/>
          </a:p>
        </p:txBody>
      </p:sp>
      <p:sp>
        <p:nvSpPr>
          <p:cNvPr id="44" name="object 44"/>
          <p:cNvSpPr txBox="1"/>
          <p:nvPr/>
        </p:nvSpPr>
        <p:spPr>
          <a:xfrm>
            <a:off x="5405000" y="3519577"/>
            <a:ext cx="2161002" cy="181484"/>
          </a:xfrm>
          <a:prstGeom prst="rect">
            <a:avLst/>
          </a:prstGeom>
          <a:solidFill>
            <a:srgbClr val="123556"/>
          </a:solidFill>
        </p:spPr>
        <p:txBody>
          <a:bodyPr vert="horz" wrap="square" lIns="0" tIns="7072" rIns="0" bIns="0" rtlCol="0">
            <a:spAutoFit/>
          </a:bodyPr>
          <a:lstStyle/>
          <a:p>
            <a:pPr marL="57805">
              <a:spcBef>
                <a:spcPts val="56"/>
              </a:spcBef>
            </a:pPr>
            <a:r>
              <a:rPr sz="1133" b="1">
                <a:solidFill>
                  <a:srgbClr val="FFFFFF"/>
                </a:solidFill>
                <a:latin typeface="Franklin Gothic Demi Cond"/>
                <a:cs typeface="Franklin Gothic Demi Cond"/>
              </a:rPr>
              <a:t>Conflict</a:t>
            </a:r>
            <a:r>
              <a:rPr sz="1133" b="1" spc="2">
                <a:solidFill>
                  <a:srgbClr val="FFFFFF"/>
                </a:solidFill>
                <a:latin typeface="Franklin Gothic Demi Cond"/>
                <a:cs typeface="Franklin Gothic Demi Cond"/>
              </a:rPr>
              <a:t> </a:t>
            </a:r>
            <a:r>
              <a:rPr sz="1133" b="1">
                <a:solidFill>
                  <a:srgbClr val="FFFFFF"/>
                </a:solidFill>
                <a:latin typeface="Franklin Gothic Demi Cond"/>
                <a:cs typeface="Franklin Gothic Demi Cond"/>
              </a:rPr>
              <a:t>Point</a:t>
            </a:r>
            <a:r>
              <a:rPr sz="1133" b="1" spc="4">
                <a:solidFill>
                  <a:srgbClr val="FFFFFF"/>
                </a:solidFill>
                <a:latin typeface="Franklin Gothic Demi Cond"/>
                <a:cs typeface="Franklin Gothic Demi Cond"/>
              </a:rPr>
              <a:t> </a:t>
            </a:r>
            <a:r>
              <a:rPr sz="1133" b="1" spc="-4">
                <a:solidFill>
                  <a:srgbClr val="FFFFFF"/>
                </a:solidFill>
                <a:latin typeface="Franklin Gothic Demi Cond"/>
                <a:cs typeface="Franklin Gothic Demi Cond"/>
              </a:rPr>
              <a:t>Legend</a:t>
            </a:r>
            <a:endParaRPr sz="1133">
              <a:latin typeface="Franklin Gothic Demi Cond"/>
              <a:cs typeface="Franklin Gothic Demi Cond"/>
            </a:endParaRPr>
          </a:p>
        </p:txBody>
      </p:sp>
      <p:sp>
        <p:nvSpPr>
          <p:cNvPr id="45" name="object 45"/>
          <p:cNvSpPr txBox="1"/>
          <p:nvPr/>
        </p:nvSpPr>
        <p:spPr>
          <a:xfrm>
            <a:off x="5758501" y="3826819"/>
            <a:ext cx="1454000" cy="402491"/>
          </a:xfrm>
          <a:prstGeom prst="rect">
            <a:avLst/>
          </a:prstGeom>
        </p:spPr>
        <p:txBody>
          <a:bodyPr vert="horz" wrap="square" lIns="0" tIns="4390" rIns="0" bIns="0" rtlCol="0">
            <a:spAutoFit/>
          </a:bodyPr>
          <a:lstStyle/>
          <a:p>
            <a:pPr marR="1951">
              <a:lnSpc>
                <a:spcPct val="136700"/>
              </a:lnSpc>
              <a:spcBef>
                <a:spcPts val="35"/>
              </a:spcBef>
              <a:tabLst>
                <a:tab pos="912199" algn="l"/>
              </a:tabLst>
            </a:pPr>
            <a:r>
              <a:rPr sz="999" spc="-4">
                <a:solidFill>
                  <a:srgbClr val="0E385A"/>
                </a:solidFill>
                <a:latin typeface="Franklin Gothic Medium Cond"/>
                <a:cs typeface="Franklin Gothic Medium Cond"/>
              </a:rPr>
              <a:t>CROSSING</a:t>
            </a:r>
            <a:r>
              <a:rPr sz="999">
                <a:solidFill>
                  <a:srgbClr val="0E385A"/>
                </a:solidFill>
                <a:latin typeface="Franklin Gothic Medium Cond"/>
                <a:cs typeface="Franklin Gothic Medium Cond"/>
              </a:rPr>
              <a:t>	</a:t>
            </a:r>
            <a:r>
              <a:rPr sz="999" spc="-4">
                <a:solidFill>
                  <a:srgbClr val="0E385A"/>
                </a:solidFill>
                <a:latin typeface="Franklin Gothic Medium Cond"/>
                <a:cs typeface="Franklin Gothic Medium Cond"/>
              </a:rPr>
              <a:t>DIVERGING MERGING</a:t>
            </a:r>
            <a:endParaRPr sz="999">
              <a:latin typeface="Franklin Gothic Medium Cond"/>
              <a:cs typeface="Franklin Gothic Medium Cond"/>
            </a:endParaRPr>
          </a:p>
        </p:txBody>
      </p:sp>
      <p:grpSp>
        <p:nvGrpSpPr>
          <p:cNvPr id="46" name="object 46"/>
          <p:cNvGrpSpPr/>
          <p:nvPr/>
        </p:nvGrpSpPr>
        <p:grpSpPr>
          <a:xfrm>
            <a:off x="5553645" y="3865303"/>
            <a:ext cx="1034530" cy="366548"/>
            <a:chOff x="11959922" y="9239664"/>
            <a:chExt cx="2693670" cy="954405"/>
          </a:xfrm>
        </p:grpSpPr>
        <p:sp>
          <p:nvSpPr>
            <p:cNvPr id="47" name="object 47"/>
            <p:cNvSpPr/>
            <p:nvPr/>
          </p:nvSpPr>
          <p:spPr>
            <a:xfrm>
              <a:off x="11978537" y="9279221"/>
              <a:ext cx="337820" cy="337820"/>
            </a:xfrm>
            <a:custGeom>
              <a:avLst/>
              <a:gdLst/>
              <a:ahLst/>
              <a:cxnLst/>
              <a:rect l="l" t="t" r="r" b="b"/>
              <a:pathLst>
                <a:path w="337820" h="337820">
                  <a:moveTo>
                    <a:pt x="266270" y="0"/>
                  </a:moveTo>
                  <a:lnTo>
                    <a:pt x="171955" y="95246"/>
                  </a:lnTo>
                  <a:lnTo>
                    <a:pt x="76708" y="930"/>
                  </a:lnTo>
                  <a:lnTo>
                    <a:pt x="0" y="78415"/>
                  </a:lnTo>
                  <a:lnTo>
                    <a:pt x="95246" y="172730"/>
                  </a:lnTo>
                  <a:lnTo>
                    <a:pt x="930" y="267977"/>
                  </a:lnTo>
                  <a:lnTo>
                    <a:pt x="71124" y="337395"/>
                  </a:lnTo>
                  <a:lnTo>
                    <a:pt x="165439" y="242226"/>
                  </a:lnTo>
                  <a:lnTo>
                    <a:pt x="260686" y="336464"/>
                  </a:lnTo>
                  <a:lnTo>
                    <a:pt x="337395" y="259057"/>
                  </a:lnTo>
                  <a:lnTo>
                    <a:pt x="242148" y="164741"/>
                  </a:lnTo>
                  <a:lnTo>
                    <a:pt x="336464" y="69495"/>
                  </a:lnTo>
                  <a:lnTo>
                    <a:pt x="266270" y="0"/>
                  </a:lnTo>
                  <a:close/>
                </a:path>
              </a:pathLst>
            </a:custGeom>
            <a:solidFill>
              <a:srgbClr val="C00000"/>
            </a:solidFill>
          </p:spPr>
          <p:txBody>
            <a:bodyPr wrap="square" lIns="0" tIns="0" rIns="0" bIns="0" rtlCol="0"/>
            <a:lstStyle/>
            <a:p>
              <a:endParaRPr sz="691"/>
            </a:p>
          </p:txBody>
        </p:sp>
        <p:sp>
          <p:nvSpPr>
            <p:cNvPr id="48" name="object 48"/>
            <p:cNvSpPr/>
            <p:nvPr/>
          </p:nvSpPr>
          <p:spPr>
            <a:xfrm>
              <a:off x="14279029" y="9247420"/>
              <a:ext cx="367030" cy="377190"/>
            </a:xfrm>
            <a:custGeom>
              <a:avLst/>
              <a:gdLst/>
              <a:ahLst/>
              <a:cxnLst/>
              <a:rect l="l" t="t" r="r" b="b"/>
              <a:pathLst>
                <a:path w="367030" h="377190">
                  <a:moveTo>
                    <a:pt x="183356" y="0"/>
                  </a:moveTo>
                  <a:lnTo>
                    <a:pt x="0" y="188475"/>
                  </a:lnTo>
                  <a:lnTo>
                    <a:pt x="183356" y="376951"/>
                  </a:lnTo>
                  <a:lnTo>
                    <a:pt x="366713" y="188475"/>
                  </a:lnTo>
                  <a:lnTo>
                    <a:pt x="183356" y="0"/>
                  </a:lnTo>
                  <a:close/>
                </a:path>
              </a:pathLst>
            </a:custGeom>
            <a:solidFill>
              <a:srgbClr val="FFFF00"/>
            </a:solidFill>
          </p:spPr>
          <p:txBody>
            <a:bodyPr wrap="square" lIns="0" tIns="0" rIns="0" bIns="0" rtlCol="0"/>
            <a:lstStyle/>
            <a:p>
              <a:endParaRPr sz="691"/>
            </a:p>
          </p:txBody>
        </p:sp>
        <p:sp>
          <p:nvSpPr>
            <p:cNvPr id="49" name="object 49"/>
            <p:cNvSpPr/>
            <p:nvPr/>
          </p:nvSpPr>
          <p:spPr>
            <a:xfrm>
              <a:off x="14279029" y="9247420"/>
              <a:ext cx="367030" cy="377190"/>
            </a:xfrm>
            <a:custGeom>
              <a:avLst/>
              <a:gdLst/>
              <a:ahLst/>
              <a:cxnLst/>
              <a:rect l="l" t="t" r="r" b="b"/>
              <a:pathLst>
                <a:path w="367030" h="377190">
                  <a:moveTo>
                    <a:pt x="0" y="188475"/>
                  </a:moveTo>
                  <a:lnTo>
                    <a:pt x="183356" y="0"/>
                  </a:lnTo>
                  <a:lnTo>
                    <a:pt x="366713" y="188475"/>
                  </a:lnTo>
                  <a:lnTo>
                    <a:pt x="183356" y="376951"/>
                  </a:lnTo>
                  <a:lnTo>
                    <a:pt x="0" y="188475"/>
                  </a:lnTo>
                  <a:close/>
                </a:path>
              </a:pathLst>
            </a:custGeom>
            <a:ln w="15512">
              <a:solidFill>
                <a:srgbClr val="CC7A28"/>
              </a:solidFill>
            </a:ln>
          </p:spPr>
          <p:txBody>
            <a:bodyPr wrap="square" lIns="0" tIns="0" rIns="0" bIns="0" rtlCol="0"/>
            <a:lstStyle/>
            <a:p>
              <a:endParaRPr sz="691"/>
            </a:p>
          </p:txBody>
        </p:sp>
        <p:sp>
          <p:nvSpPr>
            <p:cNvPr id="50" name="object 50"/>
            <p:cNvSpPr/>
            <p:nvPr/>
          </p:nvSpPr>
          <p:spPr>
            <a:xfrm>
              <a:off x="11963800" y="9811917"/>
              <a:ext cx="367030" cy="378460"/>
            </a:xfrm>
            <a:custGeom>
              <a:avLst/>
              <a:gdLst/>
              <a:ahLst/>
              <a:cxnLst/>
              <a:rect l="l" t="t" r="r" b="b"/>
              <a:pathLst>
                <a:path w="367029" h="378459">
                  <a:moveTo>
                    <a:pt x="183356" y="0"/>
                  </a:moveTo>
                  <a:lnTo>
                    <a:pt x="134602" y="6751"/>
                  </a:lnTo>
                  <a:lnTo>
                    <a:pt x="90799" y="25802"/>
                  </a:lnTo>
                  <a:lnTo>
                    <a:pt x="53692" y="55350"/>
                  </a:lnTo>
                  <a:lnTo>
                    <a:pt x="25026" y="93591"/>
                  </a:lnTo>
                  <a:lnTo>
                    <a:pt x="6547" y="138723"/>
                  </a:lnTo>
                  <a:lnTo>
                    <a:pt x="0" y="188941"/>
                  </a:lnTo>
                  <a:lnTo>
                    <a:pt x="6547" y="239159"/>
                  </a:lnTo>
                  <a:lnTo>
                    <a:pt x="25026" y="284290"/>
                  </a:lnTo>
                  <a:lnTo>
                    <a:pt x="53692" y="322532"/>
                  </a:lnTo>
                  <a:lnTo>
                    <a:pt x="90799" y="352080"/>
                  </a:lnTo>
                  <a:lnTo>
                    <a:pt x="134602" y="371131"/>
                  </a:lnTo>
                  <a:lnTo>
                    <a:pt x="183356" y="377882"/>
                  </a:lnTo>
                  <a:lnTo>
                    <a:pt x="232111" y="371131"/>
                  </a:lnTo>
                  <a:lnTo>
                    <a:pt x="275914" y="352080"/>
                  </a:lnTo>
                  <a:lnTo>
                    <a:pt x="313021" y="322532"/>
                  </a:lnTo>
                  <a:lnTo>
                    <a:pt x="341686" y="284290"/>
                  </a:lnTo>
                  <a:lnTo>
                    <a:pt x="360166" y="239159"/>
                  </a:lnTo>
                  <a:lnTo>
                    <a:pt x="366713" y="188941"/>
                  </a:lnTo>
                  <a:lnTo>
                    <a:pt x="360166" y="138723"/>
                  </a:lnTo>
                  <a:lnTo>
                    <a:pt x="341686" y="93591"/>
                  </a:lnTo>
                  <a:lnTo>
                    <a:pt x="313021" y="55350"/>
                  </a:lnTo>
                  <a:lnTo>
                    <a:pt x="275914" y="25802"/>
                  </a:lnTo>
                  <a:lnTo>
                    <a:pt x="232111" y="6751"/>
                  </a:lnTo>
                  <a:lnTo>
                    <a:pt x="183356" y="0"/>
                  </a:lnTo>
                  <a:close/>
                </a:path>
              </a:pathLst>
            </a:custGeom>
            <a:solidFill>
              <a:srgbClr val="0E3858"/>
            </a:solidFill>
          </p:spPr>
          <p:txBody>
            <a:bodyPr wrap="square" lIns="0" tIns="0" rIns="0" bIns="0" rtlCol="0"/>
            <a:lstStyle/>
            <a:p>
              <a:endParaRPr sz="691"/>
            </a:p>
          </p:txBody>
        </p:sp>
        <p:sp>
          <p:nvSpPr>
            <p:cNvPr id="51" name="object 51"/>
            <p:cNvSpPr/>
            <p:nvPr/>
          </p:nvSpPr>
          <p:spPr>
            <a:xfrm>
              <a:off x="11963800" y="9811917"/>
              <a:ext cx="367030" cy="378460"/>
            </a:xfrm>
            <a:custGeom>
              <a:avLst/>
              <a:gdLst/>
              <a:ahLst/>
              <a:cxnLst/>
              <a:rect l="l" t="t" r="r" b="b"/>
              <a:pathLst>
                <a:path w="367029" h="378459">
                  <a:moveTo>
                    <a:pt x="0" y="188941"/>
                  </a:moveTo>
                  <a:lnTo>
                    <a:pt x="6547" y="138723"/>
                  </a:lnTo>
                  <a:lnTo>
                    <a:pt x="25026" y="93591"/>
                  </a:lnTo>
                  <a:lnTo>
                    <a:pt x="53692" y="55350"/>
                  </a:lnTo>
                  <a:lnTo>
                    <a:pt x="90799" y="25802"/>
                  </a:lnTo>
                  <a:lnTo>
                    <a:pt x="134602" y="6751"/>
                  </a:lnTo>
                  <a:lnTo>
                    <a:pt x="183356" y="0"/>
                  </a:lnTo>
                  <a:lnTo>
                    <a:pt x="232111" y="6751"/>
                  </a:lnTo>
                  <a:lnTo>
                    <a:pt x="275914" y="25802"/>
                  </a:lnTo>
                  <a:lnTo>
                    <a:pt x="313021" y="55350"/>
                  </a:lnTo>
                  <a:lnTo>
                    <a:pt x="341686" y="93591"/>
                  </a:lnTo>
                  <a:lnTo>
                    <a:pt x="360166" y="138723"/>
                  </a:lnTo>
                  <a:lnTo>
                    <a:pt x="366713" y="188941"/>
                  </a:lnTo>
                  <a:lnTo>
                    <a:pt x="360166" y="239159"/>
                  </a:lnTo>
                  <a:lnTo>
                    <a:pt x="341686" y="284290"/>
                  </a:lnTo>
                  <a:lnTo>
                    <a:pt x="313021" y="322532"/>
                  </a:lnTo>
                  <a:lnTo>
                    <a:pt x="275914" y="352080"/>
                  </a:lnTo>
                  <a:lnTo>
                    <a:pt x="232111" y="371131"/>
                  </a:lnTo>
                  <a:lnTo>
                    <a:pt x="183356" y="377882"/>
                  </a:lnTo>
                  <a:lnTo>
                    <a:pt x="134602" y="371131"/>
                  </a:lnTo>
                  <a:lnTo>
                    <a:pt x="90799" y="352080"/>
                  </a:lnTo>
                  <a:lnTo>
                    <a:pt x="53692" y="322532"/>
                  </a:lnTo>
                  <a:lnTo>
                    <a:pt x="25026" y="284290"/>
                  </a:lnTo>
                  <a:lnTo>
                    <a:pt x="6547" y="239159"/>
                  </a:lnTo>
                  <a:lnTo>
                    <a:pt x="0" y="188941"/>
                  </a:lnTo>
                  <a:close/>
                </a:path>
              </a:pathLst>
            </a:custGeom>
            <a:ln w="7756">
              <a:solidFill>
                <a:srgbClr val="2E8FDC"/>
              </a:solidFill>
            </a:ln>
          </p:spPr>
          <p:txBody>
            <a:bodyPr wrap="square" lIns="0" tIns="0" rIns="0" bIns="0" rtlCol="0"/>
            <a:lstStyle/>
            <a:p>
              <a:endParaRPr sz="691"/>
            </a:p>
          </p:txBody>
        </p:sp>
      </p:grpSp>
      <p:sp>
        <p:nvSpPr>
          <p:cNvPr id="52" name="object 52"/>
          <p:cNvSpPr txBox="1"/>
          <p:nvPr/>
        </p:nvSpPr>
        <p:spPr>
          <a:xfrm>
            <a:off x="350655" y="2925542"/>
            <a:ext cx="3637195" cy="923549"/>
          </a:xfrm>
          <a:prstGeom prst="rect">
            <a:avLst/>
          </a:prstGeom>
        </p:spPr>
        <p:txBody>
          <a:bodyPr vert="horz" wrap="square" lIns="0" tIns="59018" rIns="0" bIns="0" rtlCol="0">
            <a:spAutoFit/>
          </a:bodyPr>
          <a:lstStyle/>
          <a:p>
            <a:pPr marL="4878">
              <a:spcBef>
                <a:spcPts val="465"/>
              </a:spcBef>
            </a:pPr>
            <a:r>
              <a:rPr sz="1536" b="1">
                <a:solidFill>
                  <a:srgbClr val="0E385A"/>
                </a:solidFill>
                <a:latin typeface="Franklin Gothic Demi"/>
                <a:cs typeface="Franklin Gothic Demi"/>
              </a:rPr>
              <a:t>Median</a:t>
            </a:r>
            <a:r>
              <a:rPr sz="1536" b="1" spc="-2">
                <a:solidFill>
                  <a:srgbClr val="0E385A"/>
                </a:solidFill>
                <a:latin typeface="Franklin Gothic Demi"/>
                <a:cs typeface="Franklin Gothic Demi"/>
              </a:rPr>
              <a:t> </a:t>
            </a:r>
            <a:r>
              <a:rPr sz="1536" b="1" spc="-4">
                <a:solidFill>
                  <a:srgbClr val="0E385A"/>
                </a:solidFill>
                <a:latin typeface="Franklin Gothic Demi"/>
                <a:cs typeface="Franklin Gothic Demi"/>
              </a:rPr>
              <a:t>Statistics:</a:t>
            </a:r>
            <a:endParaRPr sz="1536">
              <a:latin typeface="Franklin Gothic Demi"/>
              <a:cs typeface="Franklin Gothic Demi"/>
            </a:endParaRPr>
          </a:p>
          <a:p>
            <a:pPr marL="177562" marR="176098" indent="-172684">
              <a:lnSpc>
                <a:spcPct val="100400"/>
              </a:lnSpc>
              <a:spcBef>
                <a:spcPts val="378"/>
              </a:spcBef>
              <a:buClr>
                <a:srgbClr val="1F5487"/>
              </a:buClr>
              <a:buFont typeface="Wingdings"/>
              <a:buChar char=""/>
              <a:tabLst>
                <a:tab pos="177562" algn="l"/>
              </a:tabLst>
            </a:pPr>
            <a:r>
              <a:rPr sz="1402">
                <a:latin typeface="Franklin Gothic Book"/>
                <a:cs typeface="Franklin Gothic Book"/>
              </a:rPr>
              <a:t>Nationally</a:t>
            </a:r>
            <a:r>
              <a:rPr sz="1402" spc="-10">
                <a:latin typeface="Franklin Gothic Book"/>
                <a:cs typeface="Franklin Gothic Book"/>
              </a:rPr>
              <a:t> </a:t>
            </a:r>
            <a:r>
              <a:rPr sz="1402">
                <a:latin typeface="Franklin Gothic Book"/>
                <a:cs typeface="Franklin Gothic Book"/>
              </a:rPr>
              <a:t>–</a:t>
            </a:r>
            <a:r>
              <a:rPr sz="1402" spc="-13">
                <a:latin typeface="Franklin Gothic Book"/>
                <a:cs typeface="Franklin Gothic Book"/>
              </a:rPr>
              <a:t> </a:t>
            </a:r>
            <a:r>
              <a:rPr sz="1402">
                <a:latin typeface="Franklin Gothic Book"/>
                <a:cs typeface="Franklin Gothic Book"/>
              </a:rPr>
              <a:t>Raised</a:t>
            </a:r>
            <a:r>
              <a:rPr sz="1402" spc="-10">
                <a:latin typeface="Franklin Gothic Book"/>
                <a:cs typeface="Franklin Gothic Book"/>
              </a:rPr>
              <a:t> </a:t>
            </a:r>
            <a:r>
              <a:rPr sz="1402">
                <a:latin typeface="Franklin Gothic Book"/>
                <a:cs typeface="Franklin Gothic Book"/>
              </a:rPr>
              <a:t>medians</a:t>
            </a:r>
            <a:r>
              <a:rPr sz="1402" spc="-12">
                <a:latin typeface="Franklin Gothic Book"/>
                <a:cs typeface="Franklin Gothic Book"/>
              </a:rPr>
              <a:t> </a:t>
            </a:r>
            <a:r>
              <a:rPr sz="1402">
                <a:latin typeface="Franklin Gothic Book"/>
                <a:cs typeface="Franklin Gothic Book"/>
              </a:rPr>
              <a:t>have</a:t>
            </a:r>
            <a:r>
              <a:rPr sz="1402" spc="-12">
                <a:latin typeface="Franklin Gothic Book"/>
                <a:cs typeface="Franklin Gothic Book"/>
              </a:rPr>
              <a:t> </a:t>
            </a:r>
            <a:r>
              <a:rPr sz="1402">
                <a:latin typeface="Franklin Gothic Book"/>
                <a:cs typeface="Franklin Gothic Book"/>
              </a:rPr>
              <a:t>shown</a:t>
            </a:r>
            <a:r>
              <a:rPr sz="1402" spc="-12">
                <a:latin typeface="Franklin Gothic Book"/>
                <a:cs typeface="Franklin Gothic Book"/>
              </a:rPr>
              <a:t> </a:t>
            </a:r>
            <a:r>
              <a:rPr sz="1402" spc="-10">
                <a:latin typeface="Franklin Gothic Book"/>
                <a:cs typeface="Franklin Gothic Book"/>
              </a:rPr>
              <a:t>to </a:t>
            </a:r>
            <a:r>
              <a:rPr sz="1402">
                <a:latin typeface="Franklin Gothic Book"/>
                <a:cs typeface="Franklin Gothic Book"/>
              </a:rPr>
              <a:t>reduce</a:t>
            </a:r>
            <a:r>
              <a:rPr sz="1402" spc="-15">
                <a:latin typeface="Franklin Gothic Book"/>
                <a:cs typeface="Franklin Gothic Book"/>
              </a:rPr>
              <a:t> </a:t>
            </a:r>
            <a:r>
              <a:rPr sz="1402">
                <a:latin typeface="Franklin Gothic Book"/>
                <a:cs typeface="Franklin Gothic Book"/>
              </a:rPr>
              <a:t>crashes</a:t>
            </a:r>
            <a:r>
              <a:rPr sz="1402" spc="-4">
                <a:latin typeface="Franklin Gothic Book"/>
                <a:cs typeface="Franklin Gothic Book"/>
              </a:rPr>
              <a:t> </a:t>
            </a:r>
            <a:r>
              <a:rPr sz="1402">
                <a:latin typeface="Franklin Gothic Book"/>
                <a:cs typeface="Franklin Gothic Book"/>
              </a:rPr>
              <a:t>by</a:t>
            </a:r>
            <a:r>
              <a:rPr sz="1402" spc="-10">
                <a:latin typeface="Franklin Gothic Book"/>
                <a:cs typeface="Franklin Gothic Book"/>
              </a:rPr>
              <a:t> </a:t>
            </a:r>
            <a:r>
              <a:rPr sz="1402">
                <a:latin typeface="Franklin Gothic Book"/>
                <a:cs typeface="Franklin Gothic Book"/>
              </a:rPr>
              <a:t>up</a:t>
            </a:r>
            <a:r>
              <a:rPr sz="1402" spc="-10">
                <a:latin typeface="Franklin Gothic Book"/>
                <a:cs typeface="Franklin Gothic Book"/>
              </a:rPr>
              <a:t> </a:t>
            </a:r>
            <a:r>
              <a:rPr sz="1402">
                <a:latin typeface="Franklin Gothic Book"/>
                <a:cs typeface="Franklin Gothic Book"/>
              </a:rPr>
              <a:t>to</a:t>
            </a:r>
            <a:r>
              <a:rPr sz="1402" spc="-8">
                <a:latin typeface="Franklin Gothic Book"/>
                <a:cs typeface="Franklin Gothic Book"/>
              </a:rPr>
              <a:t> </a:t>
            </a:r>
            <a:r>
              <a:rPr sz="1402" spc="-10">
                <a:latin typeface="Franklin Gothic Book"/>
                <a:cs typeface="Franklin Gothic Book"/>
              </a:rPr>
              <a:t>27%</a:t>
            </a:r>
            <a:endParaRPr sz="1402">
              <a:latin typeface="Franklin Gothic Book"/>
              <a:cs typeface="Franklin Gothic Book"/>
            </a:endParaRPr>
          </a:p>
          <a:p>
            <a:pPr marL="213172">
              <a:spcBef>
                <a:spcPts val="13"/>
              </a:spcBef>
            </a:pPr>
            <a:r>
              <a:rPr sz="941">
                <a:latin typeface="Franklin Gothic Book"/>
                <a:cs typeface="Franklin Gothic Book"/>
              </a:rPr>
              <a:t>(</a:t>
            </a:r>
            <a:r>
              <a:rPr sz="941" i="1">
                <a:latin typeface="Franklin Gothic Book"/>
                <a:cs typeface="Franklin Gothic Book"/>
              </a:rPr>
              <a:t>1995</a:t>
            </a:r>
            <a:r>
              <a:rPr sz="941" i="1" spc="-19">
                <a:latin typeface="Franklin Gothic Book"/>
                <a:cs typeface="Franklin Gothic Book"/>
              </a:rPr>
              <a:t> </a:t>
            </a:r>
            <a:r>
              <a:rPr sz="941" i="1">
                <a:latin typeface="Franklin Gothic Book"/>
                <a:cs typeface="Franklin Gothic Book"/>
              </a:rPr>
              <a:t>Study</a:t>
            </a:r>
            <a:r>
              <a:rPr sz="941" i="1" spc="-25">
                <a:latin typeface="Franklin Gothic Book"/>
                <a:cs typeface="Franklin Gothic Book"/>
              </a:rPr>
              <a:t> </a:t>
            </a:r>
            <a:r>
              <a:rPr sz="941" i="1">
                <a:latin typeface="Franklin Gothic Book"/>
                <a:cs typeface="Franklin Gothic Book"/>
              </a:rPr>
              <a:t>published</a:t>
            </a:r>
            <a:r>
              <a:rPr sz="941" i="1" spc="-23">
                <a:latin typeface="Franklin Gothic Book"/>
                <a:cs typeface="Franklin Gothic Book"/>
              </a:rPr>
              <a:t> </a:t>
            </a:r>
            <a:r>
              <a:rPr sz="941" i="1">
                <a:latin typeface="Franklin Gothic Book"/>
                <a:cs typeface="Franklin Gothic Book"/>
              </a:rPr>
              <a:t>in</a:t>
            </a:r>
            <a:r>
              <a:rPr sz="941" i="1" spc="-25">
                <a:latin typeface="Franklin Gothic Book"/>
                <a:cs typeface="Franklin Gothic Book"/>
              </a:rPr>
              <a:t> </a:t>
            </a:r>
            <a:r>
              <a:rPr sz="941" i="1">
                <a:latin typeface="Franklin Gothic Book"/>
                <a:cs typeface="Franklin Gothic Book"/>
              </a:rPr>
              <a:t>the</a:t>
            </a:r>
            <a:r>
              <a:rPr sz="941" i="1" spc="-27">
                <a:latin typeface="Franklin Gothic Book"/>
                <a:cs typeface="Franklin Gothic Book"/>
              </a:rPr>
              <a:t> </a:t>
            </a:r>
            <a:r>
              <a:rPr sz="941" i="1">
                <a:latin typeface="Franklin Gothic Book"/>
                <a:cs typeface="Franklin Gothic Book"/>
              </a:rPr>
              <a:t>Journal</a:t>
            </a:r>
            <a:r>
              <a:rPr sz="941" i="1" spc="-23">
                <a:latin typeface="Franklin Gothic Book"/>
                <a:cs typeface="Franklin Gothic Book"/>
              </a:rPr>
              <a:t> </a:t>
            </a:r>
            <a:r>
              <a:rPr sz="941" i="1">
                <a:latin typeface="Franklin Gothic Book"/>
                <a:cs typeface="Franklin Gothic Book"/>
              </a:rPr>
              <a:t>of</a:t>
            </a:r>
            <a:r>
              <a:rPr sz="941" i="1" spc="-25">
                <a:latin typeface="Franklin Gothic Book"/>
                <a:cs typeface="Franklin Gothic Book"/>
              </a:rPr>
              <a:t> </a:t>
            </a:r>
            <a:r>
              <a:rPr sz="941" i="1" spc="-8">
                <a:latin typeface="Franklin Gothic Book"/>
                <a:cs typeface="Franklin Gothic Book"/>
              </a:rPr>
              <a:t>Transportation</a:t>
            </a:r>
            <a:r>
              <a:rPr sz="941" i="1" spc="-25">
                <a:latin typeface="Franklin Gothic Book"/>
                <a:cs typeface="Franklin Gothic Book"/>
              </a:rPr>
              <a:t> </a:t>
            </a:r>
            <a:r>
              <a:rPr sz="941" i="1" spc="-4">
                <a:latin typeface="Franklin Gothic Book"/>
                <a:cs typeface="Franklin Gothic Book"/>
              </a:rPr>
              <a:t>Engineering</a:t>
            </a:r>
            <a:r>
              <a:rPr sz="941" spc="-4">
                <a:latin typeface="Franklin Gothic Book"/>
                <a:cs typeface="Franklin Gothic Book"/>
              </a:rPr>
              <a:t>)</a:t>
            </a:r>
            <a:endParaRPr sz="941">
              <a:latin typeface="Franklin Gothic Book"/>
              <a:cs typeface="Franklin Gothic Book"/>
            </a:endParaRPr>
          </a:p>
        </p:txBody>
      </p:sp>
      <p:sp>
        <p:nvSpPr>
          <p:cNvPr id="54" name="object 54"/>
          <p:cNvSpPr txBox="1">
            <a:spLocks noGrp="1"/>
          </p:cNvSpPr>
          <p:nvPr>
            <p:ph type="ftr" sz="quarter" idx="5"/>
          </p:nvPr>
        </p:nvSpPr>
        <p:spPr>
          <a:xfrm>
            <a:off x="17561788" y="12716656"/>
            <a:ext cx="2271394" cy="363219"/>
          </a:xfrm>
          <a:prstGeom prst="rect">
            <a:avLst/>
          </a:prstGeom>
        </p:spPr>
        <p:txBody>
          <a:bodyPr vert="horz" wrap="square" lIns="0" tIns="0" rIns="0" bIns="0" rtlCol="0">
            <a:spAutoFit/>
          </a:bodyPr>
          <a:lstStyle>
            <a:defPPr>
              <a:defRPr kern="0"/>
            </a:defPPr>
            <a:lvl1pPr>
              <a:defRPr sz="2350" b="0" i="0">
                <a:solidFill>
                  <a:schemeClr val="bg1"/>
                </a:solidFill>
                <a:latin typeface="Franklin Gothic Book"/>
                <a:cs typeface="Franklin Gothic Book"/>
              </a:defRPr>
            </a:lvl1pPr>
          </a:lstStyle>
          <a:p>
            <a:pPr marL="4878">
              <a:lnSpc>
                <a:spcPts val="1045"/>
              </a:lnSpc>
            </a:pPr>
            <a:r>
              <a:rPr lang="en-US"/>
              <a:t>CSJ:</a:t>
            </a:r>
            <a:r>
              <a:rPr lang="en-US" spc="5"/>
              <a:t> </a:t>
            </a:r>
            <a:r>
              <a:rPr lang="en-US" spc="-60"/>
              <a:t>1316-</a:t>
            </a:r>
            <a:r>
              <a:rPr lang="en-US" spc="-50"/>
              <a:t>01-</a:t>
            </a:r>
            <a:r>
              <a:rPr lang="en-US" spc="-60"/>
              <a:t>071</a:t>
            </a:r>
            <a:endParaRPr spc="-23"/>
          </a:p>
        </p:txBody>
      </p:sp>
      <p:sp>
        <p:nvSpPr>
          <p:cNvPr id="55" name="object 55"/>
          <p:cNvSpPr txBox="1">
            <a:spLocks noGrp="1"/>
          </p:cNvSpPr>
          <p:nvPr>
            <p:ph type="dt" sz="half" idx="6"/>
          </p:nvPr>
        </p:nvSpPr>
        <p:spPr>
          <a:xfrm>
            <a:off x="1104194" y="12723916"/>
            <a:ext cx="2403475" cy="363219"/>
          </a:xfrm>
          <a:prstGeom prst="rect">
            <a:avLst/>
          </a:prstGeom>
        </p:spPr>
        <p:txBody>
          <a:bodyPr vert="horz" wrap="square" lIns="0" tIns="0" rIns="0" bIns="0" rtlCol="0">
            <a:spAutoFit/>
          </a:bodyPr>
          <a:lstStyle>
            <a:defPPr>
              <a:defRPr kern="0"/>
            </a:defPPr>
            <a:lvl1pPr>
              <a:defRPr sz="2350" b="0" i="0">
                <a:solidFill>
                  <a:schemeClr val="bg1"/>
                </a:solidFill>
                <a:latin typeface="Franklin Gothic Book"/>
                <a:cs typeface="Franklin Gothic Book"/>
              </a:defRPr>
            </a:lvl1pPr>
          </a:lstStyle>
          <a:p>
            <a:pPr marL="4878">
              <a:lnSpc>
                <a:spcPts val="1045"/>
              </a:lnSpc>
            </a:pPr>
            <a:r>
              <a:rPr lang="en-US"/>
              <a:t>FM</a:t>
            </a:r>
            <a:r>
              <a:rPr lang="en-US" spc="-55"/>
              <a:t> </a:t>
            </a:r>
            <a:r>
              <a:rPr lang="en-US" spc="-50"/>
              <a:t>1179</a:t>
            </a:r>
            <a:r>
              <a:rPr lang="en-US" spc="-60"/>
              <a:t> </a:t>
            </a:r>
            <a:r>
              <a:rPr lang="en-US" spc="-10"/>
              <a:t>Widening</a:t>
            </a:r>
            <a:endParaRPr spc="-4"/>
          </a:p>
        </p:txBody>
      </p:sp>
      <p:sp>
        <p:nvSpPr>
          <p:cNvPr id="53" name="object 53"/>
          <p:cNvSpPr txBox="1"/>
          <p:nvPr/>
        </p:nvSpPr>
        <p:spPr>
          <a:xfrm>
            <a:off x="350655" y="3947371"/>
            <a:ext cx="3530133" cy="580991"/>
          </a:xfrm>
          <a:prstGeom prst="rect">
            <a:avLst/>
          </a:prstGeom>
        </p:spPr>
        <p:txBody>
          <a:bodyPr vert="horz" wrap="square" lIns="0" tIns="4634" rIns="0" bIns="0" rtlCol="0">
            <a:spAutoFit/>
          </a:bodyPr>
          <a:lstStyle/>
          <a:p>
            <a:pPr marL="177562" marR="1951" indent="-172684">
              <a:lnSpc>
                <a:spcPct val="100400"/>
              </a:lnSpc>
              <a:spcBef>
                <a:spcPts val="36"/>
              </a:spcBef>
              <a:buClr>
                <a:srgbClr val="1F5487"/>
              </a:buClr>
              <a:buFont typeface="Wingdings"/>
              <a:buChar char=""/>
              <a:tabLst>
                <a:tab pos="177562" algn="l"/>
              </a:tabLst>
            </a:pPr>
            <a:r>
              <a:rPr sz="1402">
                <a:latin typeface="Franklin Gothic Book"/>
                <a:cs typeface="Franklin Gothic Book"/>
              </a:rPr>
              <a:t>Locally</a:t>
            </a:r>
            <a:r>
              <a:rPr sz="1402" spc="-15">
                <a:latin typeface="Franklin Gothic Book"/>
                <a:cs typeface="Franklin Gothic Book"/>
              </a:rPr>
              <a:t> </a:t>
            </a:r>
            <a:r>
              <a:rPr sz="1402">
                <a:latin typeface="Franklin Gothic Book"/>
                <a:cs typeface="Franklin Gothic Book"/>
              </a:rPr>
              <a:t>-</a:t>
            </a:r>
            <a:r>
              <a:rPr sz="1402" spc="-8">
                <a:latin typeface="Franklin Gothic Book"/>
                <a:cs typeface="Franklin Gothic Book"/>
              </a:rPr>
              <a:t> </a:t>
            </a:r>
            <a:r>
              <a:rPr sz="1402">
                <a:latin typeface="Franklin Gothic Book"/>
                <a:cs typeface="Franklin Gothic Book"/>
              </a:rPr>
              <a:t>Recent</a:t>
            </a:r>
            <a:r>
              <a:rPr sz="1402" spc="-6">
                <a:latin typeface="Franklin Gothic Book"/>
                <a:cs typeface="Franklin Gothic Book"/>
              </a:rPr>
              <a:t> </a:t>
            </a:r>
            <a:r>
              <a:rPr sz="1402">
                <a:latin typeface="Franklin Gothic Book"/>
                <a:cs typeface="Franklin Gothic Book"/>
              </a:rPr>
              <a:t>raised</a:t>
            </a:r>
            <a:r>
              <a:rPr sz="1402" spc="-6">
                <a:latin typeface="Franklin Gothic Book"/>
                <a:cs typeface="Franklin Gothic Book"/>
              </a:rPr>
              <a:t> </a:t>
            </a:r>
            <a:r>
              <a:rPr sz="1402">
                <a:latin typeface="Franklin Gothic Book"/>
                <a:cs typeface="Franklin Gothic Book"/>
              </a:rPr>
              <a:t>median</a:t>
            </a:r>
            <a:r>
              <a:rPr sz="1402" spc="-8">
                <a:latin typeface="Franklin Gothic Book"/>
                <a:cs typeface="Franklin Gothic Book"/>
              </a:rPr>
              <a:t> </a:t>
            </a:r>
            <a:r>
              <a:rPr sz="1402">
                <a:latin typeface="Franklin Gothic Book"/>
                <a:cs typeface="Franklin Gothic Book"/>
              </a:rPr>
              <a:t>projects</a:t>
            </a:r>
            <a:r>
              <a:rPr sz="1402" spc="-6">
                <a:latin typeface="Franklin Gothic Book"/>
                <a:cs typeface="Franklin Gothic Book"/>
              </a:rPr>
              <a:t> </a:t>
            </a:r>
            <a:r>
              <a:rPr sz="1402" spc="-8">
                <a:latin typeface="Franklin Gothic Book"/>
                <a:cs typeface="Franklin Gothic Book"/>
              </a:rPr>
              <a:t>have </a:t>
            </a:r>
            <a:r>
              <a:rPr sz="1402">
                <a:latin typeface="Franklin Gothic Book"/>
                <a:cs typeface="Franklin Gothic Book"/>
              </a:rPr>
              <a:t>reduced</a:t>
            </a:r>
            <a:r>
              <a:rPr sz="1402" spc="-8">
                <a:latin typeface="Franklin Gothic Book"/>
                <a:cs typeface="Franklin Gothic Book"/>
              </a:rPr>
              <a:t> </a:t>
            </a:r>
            <a:r>
              <a:rPr sz="1402">
                <a:latin typeface="Franklin Gothic Book"/>
                <a:cs typeface="Franklin Gothic Book"/>
              </a:rPr>
              <a:t>crashes</a:t>
            </a:r>
            <a:r>
              <a:rPr sz="1402" spc="-12">
                <a:latin typeface="Franklin Gothic Book"/>
                <a:cs typeface="Franklin Gothic Book"/>
              </a:rPr>
              <a:t> </a:t>
            </a:r>
            <a:r>
              <a:rPr sz="1402">
                <a:latin typeface="Franklin Gothic Book"/>
                <a:cs typeface="Franklin Gothic Book"/>
              </a:rPr>
              <a:t>by</a:t>
            </a:r>
            <a:r>
              <a:rPr sz="1402" spc="-10">
                <a:latin typeface="Franklin Gothic Book"/>
                <a:cs typeface="Franklin Gothic Book"/>
              </a:rPr>
              <a:t> </a:t>
            </a:r>
            <a:r>
              <a:rPr sz="1402">
                <a:latin typeface="Franklin Gothic Book"/>
                <a:cs typeface="Franklin Gothic Book"/>
              </a:rPr>
              <a:t>up</a:t>
            </a:r>
            <a:r>
              <a:rPr sz="1402" spc="-12">
                <a:latin typeface="Franklin Gothic Book"/>
                <a:cs typeface="Franklin Gothic Book"/>
              </a:rPr>
              <a:t> </a:t>
            </a:r>
            <a:r>
              <a:rPr sz="1402">
                <a:latin typeface="Franklin Gothic Book"/>
                <a:cs typeface="Franklin Gothic Book"/>
              </a:rPr>
              <a:t>to</a:t>
            </a:r>
            <a:r>
              <a:rPr sz="1402" spc="-8">
                <a:latin typeface="Franklin Gothic Book"/>
                <a:cs typeface="Franklin Gothic Book"/>
              </a:rPr>
              <a:t> </a:t>
            </a:r>
            <a:r>
              <a:rPr sz="1402" spc="-10">
                <a:latin typeface="Franklin Gothic Book"/>
                <a:cs typeface="Franklin Gothic Book"/>
              </a:rPr>
              <a:t>65%</a:t>
            </a:r>
            <a:endParaRPr sz="1402">
              <a:latin typeface="Franklin Gothic Book"/>
              <a:cs typeface="Franklin Gothic Book"/>
            </a:endParaRPr>
          </a:p>
          <a:p>
            <a:pPr marL="177562">
              <a:spcBef>
                <a:spcPts val="12"/>
              </a:spcBef>
            </a:pPr>
            <a:r>
              <a:rPr sz="941" spc="-12">
                <a:latin typeface="Franklin Gothic Book"/>
                <a:cs typeface="Franklin Gothic Book"/>
              </a:rPr>
              <a:t>(</a:t>
            </a:r>
            <a:r>
              <a:rPr sz="941" i="1" spc="-12">
                <a:latin typeface="Franklin Gothic Book"/>
                <a:cs typeface="Franklin Gothic Book"/>
              </a:rPr>
              <a:t>Texas</a:t>
            </a:r>
            <a:r>
              <a:rPr sz="941" i="1" spc="-44">
                <a:latin typeface="Franklin Gothic Book"/>
                <a:cs typeface="Franklin Gothic Book"/>
              </a:rPr>
              <a:t> </a:t>
            </a:r>
            <a:r>
              <a:rPr sz="941" i="1" spc="-4">
                <a:latin typeface="Franklin Gothic Book"/>
                <a:cs typeface="Franklin Gothic Book"/>
              </a:rPr>
              <a:t>Avenue</a:t>
            </a:r>
            <a:r>
              <a:rPr sz="941" i="1" spc="-42">
                <a:latin typeface="Franklin Gothic Book"/>
                <a:cs typeface="Franklin Gothic Book"/>
              </a:rPr>
              <a:t> </a:t>
            </a:r>
            <a:r>
              <a:rPr sz="941" i="1">
                <a:latin typeface="Franklin Gothic Book"/>
                <a:cs typeface="Franklin Gothic Book"/>
              </a:rPr>
              <a:t>and</a:t>
            </a:r>
            <a:r>
              <a:rPr sz="941" i="1" spc="-42">
                <a:latin typeface="Franklin Gothic Book"/>
                <a:cs typeface="Franklin Gothic Book"/>
              </a:rPr>
              <a:t> </a:t>
            </a:r>
            <a:r>
              <a:rPr sz="941" i="1">
                <a:latin typeface="Franklin Gothic Book"/>
                <a:cs typeface="Franklin Gothic Book"/>
              </a:rPr>
              <a:t>University</a:t>
            </a:r>
            <a:r>
              <a:rPr sz="941" i="1" spc="-42">
                <a:latin typeface="Franklin Gothic Book"/>
                <a:cs typeface="Franklin Gothic Book"/>
              </a:rPr>
              <a:t> </a:t>
            </a:r>
            <a:r>
              <a:rPr sz="941" i="1">
                <a:latin typeface="Franklin Gothic Book"/>
                <a:cs typeface="Franklin Gothic Book"/>
              </a:rPr>
              <a:t>Drive</a:t>
            </a:r>
            <a:r>
              <a:rPr sz="941" i="1" spc="-42">
                <a:latin typeface="Franklin Gothic Book"/>
                <a:cs typeface="Franklin Gothic Book"/>
              </a:rPr>
              <a:t> </a:t>
            </a:r>
            <a:r>
              <a:rPr sz="941" i="1" spc="-4">
                <a:latin typeface="Franklin Gothic Book"/>
                <a:cs typeface="Franklin Gothic Book"/>
              </a:rPr>
              <a:t>Projects</a:t>
            </a:r>
            <a:r>
              <a:rPr sz="941" spc="-4">
                <a:latin typeface="Franklin Gothic Book"/>
                <a:cs typeface="Franklin Gothic Book"/>
              </a:rPr>
              <a:t>)</a:t>
            </a:r>
            <a:endParaRPr sz="941">
              <a:latin typeface="Franklin Gothic Book"/>
              <a:cs typeface="Franklin Gothic Book"/>
            </a:endParaRPr>
          </a:p>
        </p:txBody>
      </p:sp>
      <p:sp>
        <p:nvSpPr>
          <p:cNvPr id="57" name="Title 56">
            <a:extLst>
              <a:ext uri="{FF2B5EF4-FFF2-40B4-BE49-F238E27FC236}">
                <a16:creationId xmlns:a16="http://schemas.microsoft.com/office/drawing/2014/main" id="{BA8CF90C-C31D-C583-D24B-7DCB48E0284E}"/>
              </a:ext>
            </a:extLst>
          </p:cNvPr>
          <p:cNvSpPr>
            <a:spLocks noGrp="1"/>
          </p:cNvSpPr>
          <p:nvPr>
            <p:ph type="title"/>
          </p:nvPr>
        </p:nvSpPr>
        <p:spPr/>
        <p:txBody>
          <a:bodyPr>
            <a:normAutofit fontScale="90000"/>
          </a:bodyPr>
          <a:lstStyle/>
          <a:p>
            <a:r>
              <a:rPr lang="en-US"/>
              <a:t>Raised Medians</a:t>
            </a:r>
          </a:p>
        </p:txBody>
      </p:sp>
      <p:grpSp>
        <p:nvGrpSpPr>
          <p:cNvPr id="56" name="object 23">
            <a:extLst>
              <a:ext uri="{FF2B5EF4-FFF2-40B4-BE49-F238E27FC236}">
                <a16:creationId xmlns:a16="http://schemas.microsoft.com/office/drawing/2014/main" id="{24562CEF-0B85-600B-9F58-AE9501FF9D29}"/>
              </a:ext>
            </a:extLst>
          </p:cNvPr>
          <p:cNvGrpSpPr/>
          <p:nvPr/>
        </p:nvGrpSpPr>
        <p:grpSpPr>
          <a:xfrm>
            <a:off x="4220734" y="1206892"/>
            <a:ext cx="1892523" cy="1735765"/>
            <a:chOff x="9051497" y="3315315"/>
            <a:chExt cx="4926435" cy="4517836"/>
          </a:xfrm>
        </p:grpSpPr>
        <p:pic>
          <p:nvPicPr>
            <p:cNvPr id="58" name="object 24">
              <a:extLst>
                <a:ext uri="{FF2B5EF4-FFF2-40B4-BE49-F238E27FC236}">
                  <a16:creationId xmlns:a16="http://schemas.microsoft.com/office/drawing/2014/main" id="{A25513AE-6FDC-7ACC-FACD-854EBFCC10B2}"/>
                </a:ext>
              </a:extLst>
            </p:cNvPr>
            <p:cNvPicPr/>
            <p:nvPr/>
          </p:nvPicPr>
          <p:blipFill>
            <a:blip r:embed="rId4" cstate="print"/>
            <a:stretch>
              <a:fillRect/>
            </a:stretch>
          </p:blipFill>
          <p:spPr>
            <a:xfrm>
              <a:off x="9051497" y="3315315"/>
              <a:ext cx="4926435" cy="4517836"/>
            </a:xfrm>
            <a:prstGeom prst="rect">
              <a:avLst/>
            </a:prstGeom>
          </p:spPr>
        </p:pic>
        <p:sp>
          <p:nvSpPr>
            <p:cNvPr id="59" name="object 25">
              <a:extLst>
                <a:ext uri="{FF2B5EF4-FFF2-40B4-BE49-F238E27FC236}">
                  <a16:creationId xmlns:a16="http://schemas.microsoft.com/office/drawing/2014/main" id="{124CE752-099E-7657-B188-E2DA5164CD42}"/>
                </a:ext>
              </a:extLst>
            </p:cNvPr>
            <p:cNvSpPr/>
            <p:nvPr/>
          </p:nvSpPr>
          <p:spPr>
            <a:xfrm>
              <a:off x="11033354" y="4430970"/>
              <a:ext cx="927735" cy="1026160"/>
            </a:xfrm>
            <a:custGeom>
              <a:avLst/>
              <a:gdLst/>
              <a:ahLst/>
              <a:cxnLst/>
              <a:rect l="l" t="t" r="r" b="b"/>
              <a:pathLst>
                <a:path w="927734" h="1026160">
                  <a:moveTo>
                    <a:pt x="302653" y="788111"/>
                  </a:moveTo>
                  <a:lnTo>
                    <a:pt x="237883" y="723353"/>
                  </a:lnTo>
                  <a:lnTo>
                    <a:pt x="151015" y="810298"/>
                  </a:lnTo>
                  <a:lnTo>
                    <a:pt x="64071" y="723353"/>
                  </a:lnTo>
                  <a:lnTo>
                    <a:pt x="0" y="787412"/>
                  </a:lnTo>
                  <a:lnTo>
                    <a:pt x="86956" y="874356"/>
                  </a:lnTo>
                  <a:lnTo>
                    <a:pt x="0" y="961237"/>
                  </a:lnTo>
                  <a:lnTo>
                    <a:pt x="64770" y="1025994"/>
                  </a:lnTo>
                  <a:lnTo>
                    <a:pt x="151714" y="939050"/>
                  </a:lnTo>
                  <a:lnTo>
                    <a:pt x="238582" y="1025994"/>
                  </a:lnTo>
                  <a:lnTo>
                    <a:pt x="302653" y="961936"/>
                  </a:lnTo>
                  <a:lnTo>
                    <a:pt x="215785" y="875055"/>
                  </a:lnTo>
                  <a:lnTo>
                    <a:pt x="302653" y="788111"/>
                  </a:lnTo>
                  <a:close/>
                </a:path>
                <a:path w="927734" h="1026160">
                  <a:moveTo>
                    <a:pt x="419455" y="445833"/>
                  </a:moveTo>
                  <a:lnTo>
                    <a:pt x="354698" y="381063"/>
                  </a:lnTo>
                  <a:lnTo>
                    <a:pt x="267754" y="468020"/>
                  </a:lnTo>
                  <a:lnTo>
                    <a:pt x="180886" y="381063"/>
                  </a:lnTo>
                  <a:lnTo>
                    <a:pt x="116814" y="445135"/>
                  </a:lnTo>
                  <a:lnTo>
                    <a:pt x="203758" y="532003"/>
                  </a:lnTo>
                  <a:lnTo>
                    <a:pt x="116814" y="618947"/>
                  </a:lnTo>
                  <a:lnTo>
                    <a:pt x="181584" y="683717"/>
                  </a:lnTo>
                  <a:lnTo>
                    <a:pt x="268452" y="596773"/>
                  </a:lnTo>
                  <a:lnTo>
                    <a:pt x="355396" y="683717"/>
                  </a:lnTo>
                  <a:lnTo>
                    <a:pt x="419455" y="619645"/>
                  </a:lnTo>
                  <a:lnTo>
                    <a:pt x="332511" y="532701"/>
                  </a:lnTo>
                  <a:lnTo>
                    <a:pt x="419455" y="445833"/>
                  </a:lnTo>
                  <a:close/>
                </a:path>
                <a:path w="927734" h="1026160">
                  <a:moveTo>
                    <a:pt x="888326" y="64770"/>
                  </a:moveTo>
                  <a:lnTo>
                    <a:pt x="823556" y="0"/>
                  </a:lnTo>
                  <a:lnTo>
                    <a:pt x="736688" y="86956"/>
                  </a:lnTo>
                  <a:lnTo>
                    <a:pt x="649744" y="0"/>
                  </a:lnTo>
                  <a:lnTo>
                    <a:pt x="585673" y="64071"/>
                  </a:lnTo>
                  <a:lnTo>
                    <a:pt x="672630" y="151015"/>
                  </a:lnTo>
                  <a:lnTo>
                    <a:pt x="585673" y="237883"/>
                  </a:lnTo>
                  <a:lnTo>
                    <a:pt x="650443" y="302653"/>
                  </a:lnTo>
                  <a:lnTo>
                    <a:pt x="737387" y="215709"/>
                  </a:lnTo>
                  <a:lnTo>
                    <a:pt x="824255" y="302653"/>
                  </a:lnTo>
                  <a:lnTo>
                    <a:pt x="888326" y="238582"/>
                  </a:lnTo>
                  <a:lnTo>
                    <a:pt x="801382" y="151714"/>
                  </a:lnTo>
                  <a:lnTo>
                    <a:pt x="888326" y="64770"/>
                  </a:lnTo>
                  <a:close/>
                </a:path>
                <a:path w="927734" h="1026160">
                  <a:moveTo>
                    <a:pt x="927722" y="751890"/>
                  </a:moveTo>
                  <a:lnTo>
                    <a:pt x="863041" y="687133"/>
                  </a:lnTo>
                  <a:lnTo>
                    <a:pt x="776097" y="774077"/>
                  </a:lnTo>
                  <a:lnTo>
                    <a:pt x="689216" y="687133"/>
                  </a:lnTo>
                  <a:lnTo>
                    <a:pt x="625157" y="751192"/>
                  </a:lnTo>
                  <a:lnTo>
                    <a:pt x="712025" y="838060"/>
                  </a:lnTo>
                  <a:lnTo>
                    <a:pt x="625157" y="925004"/>
                  </a:lnTo>
                  <a:lnTo>
                    <a:pt x="689914" y="989774"/>
                  </a:lnTo>
                  <a:lnTo>
                    <a:pt x="776795" y="902830"/>
                  </a:lnTo>
                  <a:lnTo>
                    <a:pt x="863739" y="989774"/>
                  </a:lnTo>
                  <a:lnTo>
                    <a:pt x="927722" y="925703"/>
                  </a:lnTo>
                  <a:lnTo>
                    <a:pt x="840854" y="838758"/>
                  </a:lnTo>
                  <a:lnTo>
                    <a:pt x="927722" y="751890"/>
                  </a:lnTo>
                  <a:close/>
                </a:path>
                <a:path w="927734" h="1026160">
                  <a:moveTo>
                    <a:pt x="927722" y="414032"/>
                  </a:moveTo>
                  <a:lnTo>
                    <a:pt x="863041" y="349262"/>
                  </a:lnTo>
                  <a:lnTo>
                    <a:pt x="776097" y="436219"/>
                  </a:lnTo>
                  <a:lnTo>
                    <a:pt x="689216" y="349262"/>
                  </a:lnTo>
                  <a:lnTo>
                    <a:pt x="625157" y="413334"/>
                  </a:lnTo>
                  <a:lnTo>
                    <a:pt x="712025" y="500278"/>
                  </a:lnTo>
                  <a:lnTo>
                    <a:pt x="625157" y="587146"/>
                  </a:lnTo>
                  <a:lnTo>
                    <a:pt x="689914" y="651916"/>
                  </a:lnTo>
                  <a:lnTo>
                    <a:pt x="776795" y="564972"/>
                  </a:lnTo>
                  <a:lnTo>
                    <a:pt x="863739" y="651916"/>
                  </a:lnTo>
                  <a:lnTo>
                    <a:pt x="927722" y="587844"/>
                  </a:lnTo>
                  <a:lnTo>
                    <a:pt x="840854" y="500976"/>
                  </a:lnTo>
                  <a:lnTo>
                    <a:pt x="927722" y="414032"/>
                  </a:lnTo>
                  <a:close/>
                </a:path>
              </a:pathLst>
            </a:custGeom>
            <a:solidFill>
              <a:srgbClr val="C00000"/>
            </a:solidFill>
          </p:spPr>
          <p:txBody>
            <a:bodyPr wrap="square" lIns="0" tIns="0" rIns="0" bIns="0" rtlCol="0"/>
            <a:lstStyle/>
            <a:p>
              <a:endParaRPr sz="691"/>
            </a:p>
          </p:txBody>
        </p:sp>
        <p:sp>
          <p:nvSpPr>
            <p:cNvPr id="60" name="object 26">
              <a:extLst>
                <a:ext uri="{FF2B5EF4-FFF2-40B4-BE49-F238E27FC236}">
                  <a16:creationId xmlns:a16="http://schemas.microsoft.com/office/drawing/2014/main" id="{2F25FBCD-CD50-A438-3471-D774BC49A38B}"/>
                </a:ext>
              </a:extLst>
            </p:cNvPr>
            <p:cNvSpPr/>
            <p:nvPr/>
          </p:nvSpPr>
          <p:spPr>
            <a:xfrm>
              <a:off x="11636643" y="5611929"/>
              <a:ext cx="339090" cy="339725"/>
            </a:xfrm>
            <a:custGeom>
              <a:avLst/>
              <a:gdLst/>
              <a:ahLst/>
              <a:cxnLst/>
              <a:rect l="l" t="t" r="r" b="b"/>
              <a:pathLst>
                <a:path w="339090" h="339725">
                  <a:moveTo>
                    <a:pt x="169395" y="0"/>
                  </a:moveTo>
                  <a:lnTo>
                    <a:pt x="0" y="169861"/>
                  </a:lnTo>
                  <a:lnTo>
                    <a:pt x="169395" y="339722"/>
                  </a:lnTo>
                  <a:lnTo>
                    <a:pt x="338791" y="169861"/>
                  </a:lnTo>
                  <a:lnTo>
                    <a:pt x="169395" y="0"/>
                  </a:lnTo>
                  <a:close/>
                </a:path>
              </a:pathLst>
            </a:custGeom>
            <a:solidFill>
              <a:srgbClr val="FFFF00"/>
            </a:solidFill>
          </p:spPr>
          <p:txBody>
            <a:bodyPr wrap="square" lIns="0" tIns="0" rIns="0" bIns="0" rtlCol="0"/>
            <a:lstStyle/>
            <a:p>
              <a:endParaRPr sz="691"/>
            </a:p>
          </p:txBody>
        </p:sp>
        <p:sp>
          <p:nvSpPr>
            <p:cNvPr id="61" name="object 27">
              <a:extLst>
                <a:ext uri="{FF2B5EF4-FFF2-40B4-BE49-F238E27FC236}">
                  <a16:creationId xmlns:a16="http://schemas.microsoft.com/office/drawing/2014/main" id="{D49C53DB-23DD-806D-16F5-E399D0B75B21}"/>
                </a:ext>
              </a:extLst>
            </p:cNvPr>
            <p:cNvSpPr/>
            <p:nvPr/>
          </p:nvSpPr>
          <p:spPr>
            <a:xfrm>
              <a:off x="11636643" y="5611929"/>
              <a:ext cx="339090" cy="339725"/>
            </a:xfrm>
            <a:custGeom>
              <a:avLst/>
              <a:gdLst/>
              <a:ahLst/>
              <a:cxnLst/>
              <a:rect l="l" t="t" r="r" b="b"/>
              <a:pathLst>
                <a:path w="339090" h="339725">
                  <a:moveTo>
                    <a:pt x="0" y="169861"/>
                  </a:moveTo>
                  <a:lnTo>
                    <a:pt x="169395" y="0"/>
                  </a:lnTo>
                  <a:lnTo>
                    <a:pt x="338791" y="169861"/>
                  </a:lnTo>
                  <a:lnTo>
                    <a:pt x="169395" y="339722"/>
                  </a:lnTo>
                  <a:lnTo>
                    <a:pt x="0" y="169861"/>
                  </a:lnTo>
                  <a:close/>
                </a:path>
              </a:pathLst>
            </a:custGeom>
            <a:ln w="11634">
              <a:solidFill>
                <a:srgbClr val="CC7A28"/>
              </a:solidFill>
            </a:ln>
          </p:spPr>
          <p:txBody>
            <a:bodyPr wrap="square" lIns="0" tIns="0" rIns="0" bIns="0" rtlCol="0"/>
            <a:lstStyle/>
            <a:p>
              <a:endParaRPr sz="691"/>
            </a:p>
          </p:txBody>
        </p:sp>
        <p:sp>
          <p:nvSpPr>
            <p:cNvPr id="62" name="object 28">
              <a:extLst>
                <a:ext uri="{FF2B5EF4-FFF2-40B4-BE49-F238E27FC236}">
                  <a16:creationId xmlns:a16="http://schemas.microsoft.com/office/drawing/2014/main" id="{5A1A2CB4-56FA-C452-A9E5-B3117ED2D35C}"/>
                </a:ext>
              </a:extLst>
            </p:cNvPr>
            <p:cNvSpPr/>
            <p:nvPr/>
          </p:nvSpPr>
          <p:spPr>
            <a:xfrm>
              <a:off x="12847542" y="4123667"/>
              <a:ext cx="339725" cy="339725"/>
            </a:xfrm>
            <a:custGeom>
              <a:avLst/>
              <a:gdLst/>
              <a:ahLst/>
              <a:cxnLst/>
              <a:rect l="l" t="t" r="r" b="b"/>
              <a:pathLst>
                <a:path w="339725" h="339725">
                  <a:moveTo>
                    <a:pt x="169861" y="0"/>
                  </a:moveTo>
                  <a:lnTo>
                    <a:pt x="0" y="169861"/>
                  </a:lnTo>
                  <a:lnTo>
                    <a:pt x="169861" y="339722"/>
                  </a:lnTo>
                  <a:lnTo>
                    <a:pt x="339722" y="169861"/>
                  </a:lnTo>
                  <a:lnTo>
                    <a:pt x="169861" y="0"/>
                  </a:lnTo>
                  <a:close/>
                </a:path>
              </a:pathLst>
            </a:custGeom>
            <a:solidFill>
              <a:srgbClr val="FFFF00"/>
            </a:solidFill>
          </p:spPr>
          <p:txBody>
            <a:bodyPr wrap="square" lIns="0" tIns="0" rIns="0" bIns="0" rtlCol="0"/>
            <a:lstStyle/>
            <a:p>
              <a:endParaRPr sz="691"/>
            </a:p>
          </p:txBody>
        </p:sp>
        <p:sp>
          <p:nvSpPr>
            <p:cNvPr id="63" name="object 29">
              <a:extLst>
                <a:ext uri="{FF2B5EF4-FFF2-40B4-BE49-F238E27FC236}">
                  <a16:creationId xmlns:a16="http://schemas.microsoft.com/office/drawing/2014/main" id="{099E7A8B-73A4-526C-0074-A71585D7C6B0}"/>
                </a:ext>
              </a:extLst>
            </p:cNvPr>
            <p:cNvSpPr/>
            <p:nvPr/>
          </p:nvSpPr>
          <p:spPr>
            <a:xfrm>
              <a:off x="12847542" y="4123667"/>
              <a:ext cx="339725" cy="339725"/>
            </a:xfrm>
            <a:custGeom>
              <a:avLst/>
              <a:gdLst/>
              <a:ahLst/>
              <a:cxnLst/>
              <a:rect l="l" t="t" r="r" b="b"/>
              <a:pathLst>
                <a:path w="339725" h="339725">
                  <a:moveTo>
                    <a:pt x="0" y="169861"/>
                  </a:moveTo>
                  <a:lnTo>
                    <a:pt x="169861" y="0"/>
                  </a:lnTo>
                  <a:lnTo>
                    <a:pt x="339722" y="169861"/>
                  </a:lnTo>
                  <a:lnTo>
                    <a:pt x="169861" y="339722"/>
                  </a:lnTo>
                  <a:lnTo>
                    <a:pt x="0" y="169861"/>
                  </a:lnTo>
                  <a:close/>
                </a:path>
              </a:pathLst>
            </a:custGeom>
            <a:ln w="11634">
              <a:solidFill>
                <a:srgbClr val="CC7A28"/>
              </a:solidFill>
            </a:ln>
          </p:spPr>
          <p:txBody>
            <a:bodyPr wrap="square" lIns="0" tIns="0" rIns="0" bIns="0" rtlCol="0"/>
            <a:lstStyle/>
            <a:p>
              <a:endParaRPr sz="691"/>
            </a:p>
          </p:txBody>
        </p:sp>
        <p:sp>
          <p:nvSpPr>
            <p:cNvPr id="64" name="object 30">
              <a:extLst>
                <a:ext uri="{FF2B5EF4-FFF2-40B4-BE49-F238E27FC236}">
                  <a16:creationId xmlns:a16="http://schemas.microsoft.com/office/drawing/2014/main" id="{1CCDE913-B866-4A86-1283-90DF71C2D0C5}"/>
                </a:ext>
              </a:extLst>
            </p:cNvPr>
            <p:cNvSpPr/>
            <p:nvPr/>
          </p:nvSpPr>
          <p:spPr>
            <a:xfrm>
              <a:off x="10500203" y="5176340"/>
              <a:ext cx="339090" cy="339725"/>
            </a:xfrm>
            <a:custGeom>
              <a:avLst/>
              <a:gdLst/>
              <a:ahLst/>
              <a:cxnLst/>
              <a:rect l="l" t="t" r="r" b="b"/>
              <a:pathLst>
                <a:path w="339090" h="339725">
                  <a:moveTo>
                    <a:pt x="169395" y="0"/>
                  </a:moveTo>
                  <a:lnTo>
                    <a:pt x="0" y="169861"/>
                  </a:lnTo>
                  <a:lnTo>
                    <a:pt x="169395" y="339722"/>
                  </a:lnTo>
                  <a:lnTo>
                    <a:pt x="338791" y="169861"/>
                  </a:lnTo>
                  <a:lnTo>
                    <a:pt x="169395" y="0"/>
                  </a:lnTo>
                  <a:close/>
                </a:path>
              </a:pathLst>
            </a:custGeom>
            <a:solidFill>
              <a:srgbClr val="FFFF00"/>
            </a:solidFill>
          </p:spPr>
          <p:txBody>
            <a:bodyPr wrap="square" lIns="0" tIns="0" rIns="0" bIns="0" rtlCol="0"/>
            <a:lstStyle/>
            <a:p>
              <a:endParaRPr sz="691"/>
            </a:p>
          </p:txBody>
        </p:sp>
        <p:sp>
          <p:nvSpPr>
            <p:cNvPr id="65" name="object 31">
              <a:extLst>
                <a:ext uri="{FF2B5EF4-FFF2-40B4-BE49-F238E27FC236}">
                  <a16:creationId xmlns:a16="http://schemas.microsoft.com/office/drawing/2014/main" id="{1C797226-E0DD-F783-09A1-FC530E8906B8}"/>
                </a:ext>
              </a:extLst>
            </p:cNvPr>
            <p:cNvSpPr/>
            <p:nvPr/>
          </p:nvSpPr>
          <p:spPr>
            <a:xfrm>
              <a:off x="10500203" y="5176340"/>
              <a:ext cx="339090" cy="339725"/>
            </a:xfrm>
            <a:custGeom>
              <a:avLst/>
              <a:gdLst/>
              <a:ahLst/>
              <a:cxnLst/>
              <a:rect l="l" t="t" r="r" b="b"/>
              <a:pathLst>
                <a:path w="339090" h="339725">
                  <a:moveTo>
                    <a:pt x="0" y="169861"/>
                  </a:moveTo>
                  <a:lnTo>
                    <a:pt x="169395" y="0"/>
                  </a:lnTo>
                  <a:lnTo>
                    <a:pt x="338791" y="169861"/>
                  </a:lnTo>
                  <a:lnTo>
                    <a:pt x="169395" y="339722"/>
                  </a:lnTo>
                  <a:lnTo>
                    <a:pt x="0" y="169861"/>
                  </a:lnTo>
                  <a:close/>
                </a:path>
              </a:pathLst>
            </a:custGeom>
            <a:ln w="11634">
              <a:solidFill>
                <a:srgbClr val="CC7A28"/>
              </a:solidFill>
            </a:ln>
          </p:spPr>
          <p:txBody>
            <a:bodyPr wrap="square" lIns="0" tIns="0" rIns="0" bIns="0" rtlCol="0"/>
            <a:lstStyle/>
            <a:p>
              <a:endParaRPr sz="691"/>
            </a:p>
          </p:txBody>
        </p:sp>
        <p:sp>
          <p:nvSpPr>
            <p:cNvPr id="66" name="object 32">
              <a:extLst>
                <a:ext uri="{FF2B5EF4-FFF2-40B4-BE49-F238E27FC236}">
                  <a16:creationId xmlns:a16="http://schemas.microsoft.com/office/drawing/2014/main" id="{1E1AB32C-87DD-9201-40E5-9691829B7737}"/>
                </a:ext>
              </a:extLst>
            </p:cNvPr>
            <p:cNvSpPr/>
            <p:nvPr/>
          </p:nvSpPr>
          <p:spPr>
            <a:xfrm>
              <a:off x="11126129" y="4146471"/>
              <a:ext cx="303530" cy="285750"/>
            </a:xfrm>
            <a:custGeom>
              <a:avLst/>
              <a:gdLst/>
              <a:ahLst/>
              <a:cxnLst/>
              <a:rect l="l" t="t" r="r" b="b"/>
              <a:pathLst>
                <a:path w="303529" h="285750">
                  <a:moveTo>
                    <a:pt x="151711" y="0"/>
                  </a:moveTo>
                  <a:lnTo>
                    <a:pt x="103766" y="7285"/>
                  </a:lnTo>
                  <a:lnTo>
                    <a:pt x="62121" y="27572"/>
                  </a:lnTo>
                  <a:lnTo>
                    <a:pt x="29277" y="58502"/>
                  </a:lnTo>
                  <a:lnTo>
                    <a:pt x="7736" y="97720"/>
                  </a:lnTo>
                  <a:lnTo>
                    <a:pt x="0" y="142869"/>
                  </a:lnTo>
                  <a:lnTo>
                    <a:pt x="7736" y="188018"/>
                  </a:lnTo>
                  <a:lnTo>
                    <a:pt x="29277" y="227235"/>
                  </a:lnTo>
                  <a:lnTo>
                    <a:pt x="62121" y="258166"/>
                  </a:lnTo>
                  <a:lnTo>
                    <a:pt x="103766" y="278452"/>
                  </a:lnTo>
                  <a:lnTo>
                    <a:pt x="151711" y="285738"/>
                  </a:lnTo>
                  <a:lnTo>
                    <a:pt x="199656" y="278452"/>
                  </a:lnTo>
                  <a:lnTo>
                    <a:pt x="241301" y="258166"/>
                  </a:lnTo>
                  <a:lnTo>
                    <a:pt x="274145" y="227235"/>
                  </a:lnTo>
                  <a:lnTo>
                    <a:pt x="295686" y="188018"/>
                  </a:lnTo>
                  <a:lnTo>
                    <a:pt x="303422" y="142869"/>
                  </a:lnTo>
                  <a:lnTo>
                    <a:pt x="295686" y="97720"/>
                  </a:lnTo>
                  <a:lnTo>
                    <a:pt x="274145" y="58502"/>
                  </a:lnTo>
                  <a:lnTo>
                    <a:pt x="241301" y="27572"/>
                  </a:lnTo>
                  <a:lnTo>
                    <a:pt x="199656" y="7285"/>
                  </a:lnTo>
                  <a:lnTo>
                    <a:pt x="151711" y="0"/>
                  </a:lnTo>
                  <a:close/>
                </a:path>
              </a:pathLst>
            </a:custGeom>
            <a:solidFill>
              <a:srgbClr val="0E3858"/>
            </a:solidFill>
          </p:spPr>
          <p:txBody>
            <a:bodyPr wrap="square" lIns="0" tIns="0" rIns="0" bIns="0" rtlCol="0"/>
            <a:lstStyle/>
            <a:p>
              <a:endParaRPr sz="691"/>
            </a:p>
          </p:txBody>
        </p:sp>
        <p:sp>
          <p:nvSpPr>
            <p:cNvPr id="67" name="object 33">
              <a:extLst>
                <a:ext uri="{FF2B5EF4-FFF2-40B4-BE49-F238E27FC236}">
                  <a16:creationId xmlns:a16="http://schemas.microsoft.com/office/drawing/2014/main" id="{0A844762-0CEF-1C08-C276-754DE1E8F8EB}"/>
                </a:ext>
              </a:extLst>
            </p:cNvPr>
            <p:cNvSpPr/>
            <p:nvPr/>
          </p:nvSpPr>
          <p:spPr>
            <a:xfrm>
              <a:off x="11126129" y="4146471"/>
              <a:ext cx="303530" cy="285750"/>
            </a:xfrm>
            <a:custGeom>
              <a:avLst/>
              <a:gdLst/>
              <a:ahLst/>
              <a:cxnLst/>
              <a:rect l="l" t="t" r="r" b="b"/>
              <a:pathLst>
                <a:path w="303529" h="285750">
                  <a:moveTo>
                    <a:pt x="0" y="142869"/>
                  </a:moveTo>
                  <a:lnTo>
                    <a:pt x="7736" y="97720"/>
                  </a:lnTo>
                  <a:lnTo>
                    <a:pt x="29277" y="58502"/>
                  </a:lnTo>
                  <a:lnTo>
                    <a:pt x="62121" y="27572"/>
                  </a:lnTo>
                  <a:lnTo>
                    <a:pt x="103766" y="7285"/>
                  </a:lnTo>
                  <a:lnTo>
                    <a:pt x="151711" y="0"/>
                  </a:lnTo>
                  <a:lnTo>
                    <a:pt x="199656" y="7285"/>
                  </a:lnTo>
                  <a:lnTo>
                    <a:pt x="241301" y="27572"/>
                  </a:lnTo>
                  <a:lnTo>
                    <a:pt x="274145" y="58502"/>
                  </a:lnTo>
                  <a:lnTo>
                    <a:pt x="295686" y="97720"/>
                  </a:lnTo>
                  <a:lnTo>
                    <a:pt x="303422" y="142869"/>
                  </a:lnTo>
                  <a:lnTo>
                    <a:pt x="295686" y="188018"/>
                  </a:lnTo>
                  <a:lnTo>
                    <a:pt x="274145" y="227235"/>
                  </a:lnTo>
                  <a:lnTo>
                    <a:pt x="241301" y="258166"/>
                  </a:lnTo>
                  <a:lnTo>
                    <a:pt x="199656" y="278452"/>
                  </a:lnTo>
                  <a:lnTo>
                    <a:pt x="151711" y="285738"/>
                  </a:lnTo>
                  <a:lnTo>
                    <a:pt x="103766" y="278452"/>
                  </a:lnTo>
                  <a:lnTo>
                    <a:pt x="62121" y="258166"/>
                  </a:lnTo>
                  <a:lnTo>
                    <a:pt x="29277" y="227235"/>
                  </a:lnTo>
                  <a:lnTo>
                    <a:pt x="7736" y="188018"/>
                  </a:lnTo>
                  <a:lnTo>
                    <a:pt x="0" y="142869"/>
                  </a:lnTo>
                  <a:close/>
                </a:path>
              </a:pathLst>
            </a:custGeom>
            <a:ln w="7756">
              <a:solidFill>
                <a:srgbClr val="2E8FDC"/>
              </a:solidFill>
            </a:ln>
          </p:spPr>
          <p:txBody>
            <a:bodyPr wrap="square" lIns="0" tIns="0" rIns="0" bIns="0" rtlCol="0"/>
            <a:lstStyle/>
            <a:p>
              <a:endParaRPr sz="691"/>
            </a:p>
          </p:txBody>
        </p:sp>
        <p:sp>
          <p:nvSpPr>
            <p:cNvPr id="68" name="object 34">
              <a:extLst>
                <a:ext uri="{FF2B5EF4-FFF2-40B4-BE49-F238E27FC236}">
                  <a16:creationId xmlns:a16="http://schemas.microsoft.com/office/drawing/2014/main" id="{D5F85ACA-FEB7-44E8-F4DB-00F60EEB4F97}"/>
                </a:ext>
              </a:extLst>
            </p:cNvPr>
            <p:cNvSpPr/>
            <p:nvPr/>
          </p:nvSpPr>
          <p:spPr>
            <a:xfrm>
              <a:off x="10998617" y="5757591"/>
              <a:ext cx="303530" cy="285750"/>
            </a:xfrm>
            <a:custGeom>
              <a:avLst/>
              <a:gdLst/>
              <a:ahLst/>
              <a:cxnLst/>
              <a:rect l="l" t="t" r="r" b="b"/>
              <a:pathLst>
                <a:path w="303529" h="285750">
                  <a:moveTo>
                    <a:pt x="151711" y="0"/>
                  </a:moveTo>
                  <a:lnTo>
                    <a:pt x="103766" y="7285"/>
                  </a:lnTo>
                  <a:lnTo>
                    <a:pt x="62121" y="27572"/>
                  </a:lnTo>
                  <a:lnTo>
                    <a:pt x="29277" y="58502"/>
                  </a:lnTo>
                  <a:lnTo>
                    <a:pt x="7736" y="97720"/>
                  </a:lnTo>
                  <a:lnTo>
                    <a:pt x="0" y="142869"/>
                  </a:lnTo>
                  <a:lnTo>
                    <a:pt x="7736" y="188018"/>
                  </a:lnTo>
                  <a:lnTo>
                    <a:pt x="29277" y="227235"/>
                  </a:lnTo>
                  <a:lnTo>
                    <a:pt x="62121" y="258166"/>
                  </a:lnTo>
                  <a:lnTo>
                    <a:pt x="103766" y="278452"/>
                  </a:lnTo>
                  <a:lnTo>
                    <a:pt x="151711" y="285738"/>
                  </a:lnTo>
                  <a:lnTo>
                    <a:pt x="199656" y="278452"/>
                  </a:lnTo>
                  <a:lnTo>
                    <a:pt x="241301" y="258166"/>
                  </a:lnTo>
                  <a:lnTo>
                    <a:pt x="274145" y="227235"/>
                  </a:lnTo>
                  <a:lnTo>
                    <a:pt x="295686" y="188018"/>
                  </a:lnTo>
                  <a:lnTo>
                    <a:pt x="303422" y="142869"/>
                  </a:lnTo>
                  <a:lnTo>
                    <a:pt x="295686" y="97720"/>
                  </a:lnTo>
                  <a:lnTo>
                    <a:pt x="274145" y="58502"/>
                  </a:lnTo>
                  <a:lnTo>
                    <a:pt x="241301" y="27572"/>
                  </a:lnTo>
                  <a:lnTo>
                    <a:pt x="199656" y="7285"/>
                  </a:lnTo>
                  <a:lnTo>
                    <a:pt x="151711" y="0"/>
                  </a:lnTo>
                  <a:close/>
                </a:path>
              </a:pathLst>
            </a:custGeom>
            <a:solidFill>
              <a:srgbClr val="0E3858"/>
            </a:solidFill>
          </p:spPr>
          <p:txBody>
            <a:bodyPr wrap="square" lIns="0" tIns="0" rIns="0" bIns="0" rtlCol="0"/>
            <a:lstStyle/>
            <a:p>
              <a:endParaRPr sz="691"/>
            </a:p>
          </p:txBody>
        </p:sp>
        <p:sp>
          <p:nvSpPr>
            <p:cNvPr id="69" name="object 35">
              <a:extLst>
                <a:ext uri="{FF2B5EF4-FFF2-40B4-BE49-F238E27FC236}">
                  <a16:creationId xmlns:a16="http://schemas.microsoft.com/office/drawing/2014/main" id="{08062573-1F65-6759-896F-36AE61EE9675}"/>
                </a:ext>
              </a:extLst>
            </p:cNvPr>
            <p:cNvSpPr/>
            <p:nvPr/>
          </p:nvSpPr>
          <p:spPr>
            <a:xfrm>
              <a:off x="10998617" y="5757591"/>
              <a:ext cx="303530" cy="285750"/>
            </a:xfrm>
            <a:custGeom>
              <a:avLst/>
              <a:gdLst/>
              <a:ahLst/>
              <a:cxnLst/>
              <a:rect l="l" t="t" r="r" b="b"/>
              <a:pathLst>
                <a:path w="303529" h="285750">
                  <a:moveTo>
                    <a:pt x="0" y="142869"/>
                  </a:moveTo>
                  <a:lnTo>
                    <a:pt x="7736" y="97720"/>
                  </a:lnTo>
                  <a:lnTo>
                    <a:pt x="29277" y="58502"/>
                  </a:lnTo>
                  <a:lnTo>
                    <a:pt x="62121" y="27572"/>
                  </a:lnTo>
                  <a:lnTo>
                    <a:pt x="103766" y="7285"/>
                  </a:lnTo>
                  <a:lnTo>
                    <a:pt x="151711" y="0"/>
                  </a:lnTo>
                  <a:lnTo>
                    <a:pt x="199656" y="7285"/>
                  </a:lnTo>
                  <a:lnTo>
                    <a:pt x="241301" y="27572"/>
                  </a:lnTo>
                  <a:lnTo>
                    <a:pt x="274145" y="58502"/>
                  </a:lnTo>
                  <a:lnTo>
                    <a:pt x="295686" y="97720"/>
                  </a:lnTo>
                  <a:lnTo>
                    <a:pt x="303422" y="142869"/>
                  </a:lnTo>
                  <a:lnTo>
                    <a:pt x="295686" y="188018"/>
                  </a:lnTo>
                  <a:lnTo>
                    <a:pt x="274145" y="227235"/>
                  </a:lnTo>
                  <a:lnTo>
                    <a:pt x="241301" y="258166"/>
                  </a:lnTo>
                  <a:lnTo>
                    <a:pt x="199656" y="278452"/>
                  </a:lnTo>
                  <a:lnTo>
                    <a:pt x="151711" y="285738"/>
                  </a:lnTo>
                  <a:lnTo>
                    <a:pt x="103766" y="278452"/>
                  </a:lnTo>
                  <a:lnTo>
                    <a:pt x="62121" y="258166"/>
                  </a:lnTo>
                  <a:lnTo>
                    <a:pt x="29277" y="227235"/>
                  </a:lnTo>
                  <a:lnTo>
                    <a:pt x="7736" y="188018"/>
                  </a:lnTo>
                  <a:lnTo>
                    <a:pt x="0" y="142869"/>
                  </a:lnTo>
                  <a:close/>
                </a:path>
              </a:pathLst>
            </a:custGeom>
            <a:ln w="7756">
              <a:solidFill>
                <a:srgbClr val="2E8FDC"/>
              </a:solidFill>
            </a:ln>
          </p:spPr>
          <p:txBody>
            <a:bodyPr wrap="square" lIns="0" tIns="0" rIns="0" bIns="0" rtlCol="0"/>
            <a:lstStyle/>
            <a:p>
              <a:endParaRPr sz="691"/>
            </a:p>
          </p:txBody>
        </p:sp>
        <p:sp>
          <p:nvSpPr>
            <p:cNvPr id="70" name="object 36">
              <a:extLst>
                <a:ext uri="{FF2B5EF4-FFF2-40B4-BE49-F238E27FC236}">
                  <a16:creationId xmlns:a16="http://schemas.microsoft.com/office/drawing/2014/main" id="{280E169A-8920-02F4-A974-5CA3FA64D12C}"/>
                </a:ext>
              </a:extLst>
            </p:cNvPr>
            <p:cNvSpPr/>
            <p:nvPr/>
          </p:nvSpPr>
          <p:spPr>
            <a:xfrm>
              <a:off x="12156464" y="5180529"/>
              <a:ext cx="304800" cy="285750"/>
            </a:xfrm>
            <a:custGeom>
              <a:avLst/>
              <a:gdLst/>
              <a:ahLst/>
              <a:cxnLst/>
              <a:rect l="l" t="t" r="r" b="b"/>
              <a:pathLst>
                <a:path w="304800" h="285750">
                  <a:moveTo>
                    <a:pt x="152176" y="0"/>
                  </a:moveTo>
                  <a:lnTo>
                    <a:pt x="104064" y="7285"/>
                  </a:lnTo>
                  <a:lnTo>
                    <a:pt x="62289" y="27572"/>
                  </a:lnTo>
                  <a:lnTo>
                    <a:pt x="29351" y="58502"/>
                  </a:lnTo>
                  <a:lnTo>
                    <a:pt x="7754" y="97720"/>
                  </a:lnTo>
                  <a:lnTo>
                    <a:pt x="0" y="142869"/>
                  </a:lnTo>
                  <a:lnTo>
                    <a:pt x="7754" y="188018"/>
                  </a:lnTo>
                  <a:lnTo>
                    <a:pt x="29351" y="227235"/>
                  </a:lnTo>
                  <a:lnTo>
                    <a:pt x="62289" y="258166"/>
                  </a:lnTo>
                  <a:lnTo>
                    <a:pt x="104064" y="278452"/>
                  </a:lnTo>
                  <a:lnTo>
                    <a:pt x="152176" y="285738"/>
                  </a:lnTo>
                  <a:lnTo>
                    <a:pt x="200288" y="278452"/>
                  </a:lnTo>
                  <a:lnTo>
                    <a:pt x="242064" y="258166"/>
                  </a:lnTo>
                  <a:lnTo>
                    <a:pt x="275001" y="227235"/>
                  </a:lnTo>
                  <a:lnTo>
                    <a:pt x="296598" y="188018"/>
                  </a:lnTo>
                  <a:lnTo>
                    <a:pt x="304353" y="142869"/>
                  </a:lnTo>
                  <a:lnTo>
                    <a:pt x="296598" y="97720"/>
                  </a:lnTo>
                  <a:lnTo>
                    <a:pt x="275001" y="58502"/>
                  </a:lnTo>
                  <a:lnTo>
                    <a:pt x="242064" y="27572"/>
                  </a:lnTo>
                  <a:lnTo>
                    <a:pt x="200288" y="7285"/>
                  </a:lnTo>
                  <a:lnTo>
                    <a:pt x="152176" y="0"/>
                  </a:lnTo>
                  <a:close/>
                </a:path>
              </a:pathLst>
            </a:custGeom>
            <a:solidFill>
              <a:srgbClr val="0E3858"/>
            </a:solidFill>
          </p:spPr>
          <p:txBody>
            <a:bodyPr wrap="square" lIns="0" tIns="0" rIns="0" bIns="0" rtlCol="0"/>
            <a:lstStyle/>
            <a:p>
              <a:endParaRPr sz="691"/>
            </a:p>
          </p:txBody>
        </p:sp>
        <p:sp>
          <p:nvSpPr>
            <p:cNvPr id="71" name="object 37">
              <a:extLst>
                <a:ext uri="{FF2B5EF4-FFF2-40B4-BE49-F238E27FC236}">
                  <a16:creationId xmlns:a16="http://schemas.microsoft.com/office/drawing/2014/main" id="{A8C34A06-83F3-72F6-25E5-B62CD97CF0BA}"/>
                </a:ext>
              </a:extLst>
            </p:cNvPr>
            <p:cNvSpPr/>
            <p:nvPr/>
          </p:nvSpPr>
          <p:spPr>
            <a:xfrm>
              <a:off x="12156464" y="5180529"/>
              <a:ext cx="304800" cy="285750"/>
            </a:xfrm>
            <a:custGeom>
              <a:avLst/>
              <a:gdLst/>
              <a:ahLst/>
              <a:cxnLst/>
              <a:rect l="l" t="t" r="r" b="b"/>
              <a:pathLst>
                <a:path w="304800" h="285750">
                  <a:moveTo>
                    <a:pt x="0" y="142869"/>
                  </a:moveTo>
                  <a:lnTo>
                    <a:pt x="7754" y="97720"/>
                  </a:lnTo>
                  <a:lnTo>
                    <a:pt x="29351" y="58502"/>
                  </a:lnTo>
                  <a:lnTo>
                    <a:pt x="62289" y="27572"/>
                  </a:lnTo>
                  <a:lnTo>
                    <a:pt x="104064" y="7285"/>
                  </a:lnTo>
                  <a:lnTo>
                    <a:pt x="152176" y="0"/>
                  </a:lnTo>
                  <a:lnTo>
                    <a:pt x="200288" y="7285"/>
                  </a:lnTo>
                  <a:lnTo>
                    <a:pt x="242064" y="27572"/>
                  </a:lnTo>
                  <a:lnTo>
                    <a:pt x="275001" y="58502"/>
                  </a:lnTo>
                  <a:lnTo>
                    <a:pt x="296598" y="97720"/>
                  </a:lnTo>
                  <a:lnTo>
                    <a:pt x="304353" y="142869"/>
                  </a:lnTo>
                  <a:lnTo>
                    <a:pt x="296598" y="188018"/>
                  </a:lnTo>
                  <a:lnTo>
                    <a:pt x="275001" y="227235"/>
                  </a:lnTo>
                  <a:lnTo>
                    <a:pt x="242064" y="258166"/>
                  </a:lnTo>
                  <a:lnTo>
                    <a:pt x="200288" y="278452"/>
                  </a:lnTo>
                  <a:lnTo>
                    <a:pt x="152176" y="285738"/>
                  </a:lnTo>
                  <a:lnTo>
                    <a:pt x="104064" y="278452"/>
                  </a:lnTo>
                  <a:lnTo>
                    <a:pt x="62289" y="258166"/>
                  </a:lnTo>
                  <a:lnTo>
                    <a:pt x="29351" y="227235"/>
                  </a:lnTo>
                  <a:lnTo>
                    <a:pt x="7754" y="188018"/>
                  </a:lnTo>
                  <a:lnTo>
                    <a:pt x="0" y="142869"/>
                  </a:lnTo>
                  <a:close/>
                </a:path>
              </a:pathLst>
            </a:custGeom>
            <a:ln w="7756">
              <a:solidFill>
                <a:srgbClr val="2E8FDC"/>
              </a:solidFill>
            </a:ln>
          </p:spPr>
          <p:txBody>
            <a:bodyPr wrap="square" lIns="0" tIns="0" rIns="0" bIns="0" rtlCol="0"/>
            <a:lstStyle/>
            <a:p>
              <a:endParaRPr sz="691"/>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9700-FD98-8AE8-0BDE-79D38EC936F2}"/>
              </a:ext>
            </a:extLst>
          </p:cNvPr>
          <p:cNvSpPr>
            <a:spLocks noGrp="1"/>
          </p:cNvSpPr>
          <p:nvPr>
            <p:ph type="title"/>
          </p:nvPr>
        </p:nvSpPr>
        <p:spPr/>
        <p:txBody>
          <a:bodyPr>
            <a:normAutofit fontScale="90000"/>
          </a:bodyPr>
          <a:lstStyle/>
          <a:p>
            <a:r>
              <a:rPr lang="en-US"/>
              <a:t>Current Roadway – South Day St.</a:t>
            </a:r>
          </a:p>
        </p:txBody>
      </p:sp>
      <p:pic>
        <p:nvPicPr>
          <p:cNvPr id="4" name="Picture 3">
            <a:extLst>
              <a:ext uri="{FF2B5EF4-FFF2-40B4-BE49-F238E27FC236}">
                <a16:creationId xmlns:a16="http://schemas.microsoft.com/office/drawing/2014/main" id="{7A65FA6F-32A7-ABDC-68F1-870A9D2EB69D}"/>
              </a:ext>
            </a:extLst>
          </p:cNvPr>
          <p:cNvPicPr>
            <a:picLocks noChangeAspect="1"/>
          </p:cNvPicPr>
          <p:nvPr/>
        </p:nvPicPr>
        <p:blipFill>
          <a:blip r:embed="rId3"/>
          <a:stretch>
            <a:fillRect/>
          </a:stretch>
        </p:blipFill>
        <p:spPr>
          <a:xfrm>
            <a:off x="1101367" y="988942"/>
            <a:ext cx="6941266" cy="4097393"/>
          </a:xfrm>
          <a:prstGeom prst="rect">
            <a:avLst/>
          </a:prstGeom>
        </p:spPr>
      </p:pic>
      <p:pic>
        <p:nvPicPr>
          <p:cNvPr id="5" name="Picture 4">
            <a:extLst>
              <a:ext uri="{FF2B5EF4-FFF2-40B4-BE49-F238E27FC236}">
                <a16:creationId xmlns:a16="http://schemas.microsoft.com/office/drawing/2014/main" id="{DFC6A632-D4C7-CC8B-03A0-F076FDBDF38B}"/>
              </a:ext>
            </a:extLst>
          </p:cNvPr>
          <p:cNvPicPr>
            <a:picLocks noChangeAspect="1"/>
          </p:cNvPicPr>
          <p:nvPr/>
        </p:nvPicPr>
        <p:blipFill>
          <a:blip r:embed="rId4"/>
          <a:stretch>
            <a:fillRect/>
          </a:stretch>
        </p:blipFill>
        <p:spPr>
          <a:xfrm rot="12606894">
            <a:off x="2004263" y="3149911"/>
            <a:ext cx="256054" cy="591649"/>
          </a:xfrm>
          <a:prstGeom prst="rect">
            <a:avLst/>
          </a:prstGeom>
        </p:spPr>
      </p:pic>
      <p:pic>
        <p:nvPicPr>
          <p:cNvPr id="6" name="Picture 5">
            <a:extLst>
              <a:ext uri="{FF2B5EF4-FFF2-40B4-BE49-F238E27FC236}">
                <a16:creationId xmlns:a16="http://schemas.microsoft.com/office/drawing/2014/main" id="{AACF9E0E-AF50-FE0B-DFAC-B74CD4B821F7}"/>
              </a:ext>
            </a:extLst>
          </p:cNvPr>
          <p:cNvPicPr>
            <a:picLocks noChangeAspect="1"/>
          </p:cNvPicPr>
          <p:nvPr/>
        </p:nvPicPr>
        <p:blipFill>
          <a:blip r:embed="rId4"/>
          <a:stretch>
            <a:fillRect/>
          </a:stretch>
        </p:blipFill>
        <p:spPr>
          <a:xfrm rot="12606894">
            <a:off x="4829847" y="3103530"/>
            <a:ext cx="256054" cy="591649"/>
          </a:xfrm>
          <a:prstGeom prst="rect">
            <a:avLst/>
          </a:prstGeom>
        </p:spPr>
      </p:pic>
    </p:spTree>
    <p:extLst>
      <p:ext uri="{BB962C8B-B14F-4D97-AF65-F5344CB8AC3E}">
        <p14:creationId xmlns:p14="http://schemas.microsoft.com/office/powerpoint/2010/main" val="223496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C4B4-ADBF-5834-35F5-FCFB3D7C0615}"/>
              </a:ext>
            </a:extLst>
          </p:cNvPr>
          <p:cNvSpPr>
            <a:spLocks noGrp="1"/>
          </p:cNvSpPr>
          <p:nvPr>
            <p:ph type="title"/>
          </p:nvPr>
        </p:nvSpPr>
        <p:spPr/>
        <p:txBody>
          <a:bodyPr>
            <a:normAutofit fontScale="90000"/>
          </a:bodyPr>
          <a:lstStyle/>
          <a:p>
            <a:r>
              <a:rPr lang="en-US"/>
              <a:t>2023 Public Meeting Layout</a:t>
            </a:r>
          </a:p>
        </p:txBody>
      </p:sp>
      <p:pic>
        <p:nvPicPr>
          <p:cNvPr id="5" name="Picture 4">
            <a:extLst>
              <a:ext uri="{FF2B5EF4-FFF2-40B4-BE49-F238E27FC236}">
                <a16:creationId xmlns:a16="http://schemas.microsoft.com/office/drawing/2014/main" id="{8952245D-DAFC-474C-3DEC-57AB017F604A}"/>
              </a:ext>
            </a:extLst>
          </p:cNvPr>
          <p:cNvPicPr>
            <a:picLocks noChangeAspect="1"/>
          </p:cNvPicPr>
          <p:nvPr/>
        </p:nvPicPr>
        <p:blipFill>
          <a:blip r:embed="rId3"/>
          <a:stretch>
            <a:fillRect/>
          </a:stretch>
        </p:blipFill>
        <p:spPr>
          <a:xfrm>
            <a:off x="11482" y="1023450"/>
            <a:ext cx="9132518" cy="3992502"/>
          </a:xfrm>
          <a:prstGeom prst="rect">
            <a:avLst/>
          </a:prstGeom>
        </p:spPr>
      </p:pic>
      <p:pic>
        <p:nvPicPr>
          <p:cNvPr id="3" name="Picture 2">
            <a:extLst>
              <a:ext uri="{FF2B5EF4-FFF2-40B4-BE49-F238E27FC236}">
                <a16:creationId xmlns:a16="http://schemas.microsoft.com/office/drawing/2014/main" id="{9604D4AF-B2DA-7379-39FA-84811DA70A45}"/>
              </a:ext>
            </a:extLst>
          </p:cNvPr>
          <p:cNvPicPr>
            <a:picLocks noChangeAspect="1"/>
          </p:cNvPicPr>
          <p:nvPr/>
        </p:nvPicPr>
        <p:blipFill>
          <a:blip r:embed="rId4"/>
          <a:stretch>
            <a:fillRect/>
          </a:stretch>
        </p:blipFill>
        <p:spPr>
          <a:xfrm rot="13141404">
            <a:off x="2013856" y="2895661"/>
            <a:ext cx="256054" cy="597460"/>
          </a:xfrm>
          <a:prstGeom prst="rect">
            <a:avLst/>
          </a:prstGeom>
        </p:spPr>
      </p:pic>
      <p:pic>
        <p:nvPicPr>
          <p:cNvPr id="4" name="Picture 3">
            <a:extLst>
              <a:ext uri="{FF2B5EF4-FFF2-40B4-BE49-F238E27FC236}">
                <a16:creationId xmlns:a16="http://schemas.microsoft.com/office/drawing/2014/main" id="{4BE7380D-24F7-D706-48BC-33A3A366FF65}"/>
              </a:ext>
            </a:extLst>
          </p:cNvPr>
          <p:cNvPicPr>
            <a:picLocks noChangeAspect="1"/>
          </p:cNvPicPr>
          <p:nvPr/>
        </p:nvPicPr>
        <p:blipFill>
          <a:blip r:embed="rId4"/>
          <a:stretch>
            <a:fillRect/>
          </a:stretch>
        </p:blipFill>
        <p:spPr>
          <a:xfrm rot="1838766">
            <a:off x="5813915" y="2353978"/>
            <a:ext cx="256054" cy="597460"/>
          </a:xfrm>
          <a:prstGeom prst="rect">
            <a:avLst/>
          </a:prstGeom>
        </p:spPr>
      </p:pic>
    </p:spTree>
    <p:extLst>
      <p:ext uri="{BB962C8B-B14F-4D97-AF65-F5344CB8AC3E}">
        <p14:creationId xmlns:p14="http://schemas.microsoft.com/office/powerpoint/2010/main" val="16517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CAB32-96F7-14A4-ACA2-1BC5DDB5CEA8}"/>
              </a:ext>
            </a:extLst>
          </p:cNvPr>
          <p:cNvSpPr>
            <a:spLocks noGrp="1"/>
          </p:cNvSpPr>
          <p:nvPr>
            <p:ph type="title"/>
          </p:nvPr>
        </p:nvSpPr>
        <p:spPr/>
        <p:txBody>
          <a:bodyPr>
            <a:normAutofit fontScale="90000"/>
          </a:bodyPr>
          <a:lstStyle/>
          <a:p>
            <a:r>
              <a:rPr lang="en-US"/>
              <a:t>Key Takeaways</a:t>
            </a:r>
          </a:p>
        </p:txBody>
      </p:sp>
      <p:sp>
        <p:nvSpPr>
          <p:cNvPr id="3" name="Content Placeholder 2">
            <a:extLst>
              <a:ext uri="{FF2B5EF4-FFF2-40B4-BE49-F238E27FC236}">
                <a16:creationId xmlns:a16="http://schemas.microsoft.com/office/drawing/2014/main" id="{5C1891E7-86A1-E309-1E5A-8FC3A5919CFD}"/>
              </a:ext>
            </a:extLst>
          </p:cNvPr>
          <p:cNvSpPr>
            <a:spLocks noGrp="1"/>
          </p:cNvSpPr>
          <p:nvPr>
            <p:ph idx="1"/>
          </p:nvPr>
        </p:nvSpPr>
        <p:spPr>
          <a:xfrm>
            <a:off x="87691" y="1374845"/>
            <a:ext cx="3329277" cy="3686140"/>
          </a:xfrm>
        </p:spPr>
        <p:txBody>
          <a:bodyPr>
            <a:normAutofit/>
          </a:bodyPr>
          <a:lstStyle/>
          <a:p>
            <a:r>
              <a:rPr lang="en-US"/>
              <a:t>Overall concern with access to businesses </a:t>
            </a:r>
          </a:p>
          <a:p>
            <a:r>
              <a:rPr lang="en-US"/>
              <a:t>Project limits went too far north</a:t>
            </a:r>
          </a:p>
          <a:p>
            <a:r>
              <a:rPr lang="en-US"/>
              <a:t>Access into HEB didn’t align with parking</a:t>
            </a:r>
          </a:p>
          <a:p>
            <a:r>
              <a:rPr lang="en-US"/>
              <a:t>Access out of HEB could reroute traffic through neighborhoods</a:t>
            </a:r>
          </a:p>
          <a:p>
            <a:r>
              <a:rPr lang="en-US"/>
              <a:t>Expand project limits to include SH 36</a:t>
            </a:r>
          </a:p>
          <a:p>
            <a:pPr marL="0" indent="0">
              <a:buNone/>
            </a:pPr>
            <a:endParaRPr lang="en-US"/>
          </a:p>
        </p:txBody>
      </p:sp>
      <p:pic>
        <p:nvPicPr>
          <p:cNvPr id="5" name="Picture 4" descr="A group of people in a room&#10;&#10;AI-generated content may be incorrect.">
            <a:extLst>
              <a:ext uri="{FF2B5EF4-FFF2-40B4-BE49-F238E27FC236}">
                <a16:creationId xmlns:a16="http://schemas.microsoft.com/office/drawing/2014/main" id="{C24CB2C5-C9FD-0E25-3D85-73508E93F461}"/>
              </a:ext>
            </a:extLst>
          </p:cNvPr>
          <p:cNvPicPr>
            <a:picLocks noChangeAspect="1"/>
          </p:cNvPicPr>
          <p:nvPr/>
        </p:nvPicPr>
        <p:blipFill>
          <a:blip r:embed="rId3"/>
          <a:srcRect l="7559" t="1047" r="20556"/>
          <a:stretch/>
        </p:blipFill>
        <p:spPr>
          <a:xfrm>
            <a:off x="5452712" y="983915"/>
            <a:ext cx="3656537" cy="3775052"/>
          </a:xfrm>
          <a:prstGeom prst="rect">
            <a:avLst/>
          </a:prstGeom>
        </p:spPr>
      </p:pic>
      <p:sp>
        <p:nvSpPr>
          <p:cNvPr id="4" name="Content Placeholder 2">
            <a:extLst>
              <a:ext uri="{FF2B5EF4-FFF2-40B4-BE49-F238E27FC236}">
                <a16:creationId xmlns:a16="http://schemas.microsoft.com/office/drawing/2014/main" id="{ACDF8C28-5B61-9AA5-A535-619BA8A02DAC}"/>
              </a:ext>
            </a:extLst>
          </p:cNvPr>
          <p:cNvSpPr txBox="1">
            <a:spLocks/>
          </p:cNvSpPr>
          <p:nvPr/>
        </p:nvSpPr>
        <p:spPr>
          <a:xfrm>
            <a:off x="3483009" y="2093499"/>
            <a:ext cx="2337084" cy="2627693"/>
          </a:xfrm>
          <a:prstGeom prst="rect">
            <a:avLst/>
          </a:prstGeom>
        </p:spPr>
        <p:txBody>
          <a:bodyPr vert="horz" lIns="0" tIns="0" rIns="0" bIns="0" rtlCol="0">
            <a:normAutofit/>
          </a:bodyPr>
          <a:lstStyle>
            <a:lvl1pPr marL="228600" indent="-228600" algn="l" defTabSz="685800" rtl="0" eaLnBrk="1" latinLnBrk="0" hangingPunct="1">
              <a:lnSpc>
                <a:spcPct val="120000"/>
              </a:lnSpc>
              <a:spcBef>
                <a:spcPts val="750"/>
              </a:spcBef>
              <a:spcAft>
                <a:spcPts val="600"/>
              </a:spcAft>
              <a:buClr>
                <a:schemeClr val="accent1"/>
              </a:buClr>
              <a:buSzPct val="120000"/>
              <a:buFont typeface="Arial" panose="020B0604020202020204" pitchFamily="34" charset="0"/>
              <a:buChar char="•"/>
              <a:defRPr sz="1500" kern="1200">
                <a:solidFill>
                  <a:schemeClr val="tx1"/>
                </a:solidFill>
                <a:latin typeface="+mn-lt"/>
                <a:ea typeface="+mn-ea"/>
                <a:cs typeface="+mn-cs"/>
              </a:defRPr>
            </a:lvl1pPr>
            <a:lvl2pPr marL="566928" indent="-228600" algn="l" defTabSz="685800" rtl="0" eaLnBrk="1" latinLnBrk="0" hangingPunct="1">
              <a:lnSpc>
                <a:spcPct val="120000"/>
              </a:lnSpc>
              <a:spcBef>
                <a:spcPts val="375"/>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2pPr>
            <a:lvl3pPr marL="857250" indent="-228600" algn="l" defTabSz="685800" rtl="0" eaLnBrk="1" latinLnBrk="0" hangingPunct="1">
              <a:lnSpc>
                <a:spcPct val="120000"/>
              </a:lnSpc>
              <a:spcBef>
                <a:spcPts val="375"/>
              </a:spcBef>
              <a:spcAft>
                <a:spcPts val="600"/>
              </a:spcAft>
              <a:buClr>
                <a:schemeClr val="accent1"/>
              </a:buClr>
              <a:buFont typeface="Wingdings" panose="05000000000000000000" pitchFamily="2" charset="2"/>
              <a:buChar char="§"/>
              <a:defRPr sz="1500" kern="1200">
                <a:solidFill>
                  <a:schemeClr val="tx1"/>
                </a:solidFill>
                <a:latin typeface="+mn-lt"/>
                <a:ea typeface="+mn-ea"/>
                <a:cs typeface="+mn-cs"/>
              </a:defRPr>
            </a:lvl3pPr>
            <a:lvl4pPr marL="1200150" indent="-228600" algn="l" defTabSz="685800" rtl="0" eaLnBrk="1" latinLnBrk="0" hangingPunct="1">
              <a:lnSpc>
                <a:spcPct val="120000"/>
              </a:lnSpc>
              <a:spcBef>
                <a:spcPts val="375"/>
              </a:spcBef>
              <a:spcAft>
                <a:spcPts val="600"/>
              </a:spcAft>
              <a:buClr>
                <a:schemeClr val="accent1"/>
              </a:buClr>
              <a:buFont typeface="Verdana" panose="020B0604030504040204" pitchFamily="34" charset="0"/>
              <a:buChar char="-"/>
              <a:defRPr sz="1500" kern="1200">
                <a:solidFill>
                  <a:schemeClr val="tx1"/>
                </a:solidFill>
                <a:latin typeface="+mn-lt"/>
                <a:ea typeface="+mn-ea"/>
                <a:cs typeface="+mn-cs"/>
              </a:defRPr>
            </a:lvl4pPr>
            <a:lvl5pPr marL="1543050" indent="-228600" algn="l" defTabSz="685800" rtl="0" eaLnBrk="1" latinLnBrk="0" hangingPunct="1">
              <a:lnSpc>
                <a:spcPct val="120000"/>
              </a:lnSpc>
              <a:spcBef>
                <a:spcPts val="375"/>
              </a:spcBef>
              <a:spcAft>
                <a:spcPts val="600"/>
              </a:spcAft>
              <a:buClr>
                <a:schemeClr val="accent1"/>
              </a:buClr>
              <a:buSzPct val="80000"/>
              <a:buFont typeface="Verdana" panose="020B060403050404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solidFill>
                  <a:srgbClr val="0070C0"/>
                </a:solidFill>
                <a:sym typeface="Wingdings" panose="05000000000000000000" pitchFamily="2" charset="2"/>
              </a:rPr>
              <a:t> </a:t>
            </a:r>
            <a:r>
              <a:rPr lang="en-US">
                <a:solidFill>
                  <a:srgbClr val="0070C0"/>
                </a:solidFill>
              </a:rPr>
              <a:t>Reduced Limits</a:t>
            </a:r>
          </a:p>
          <a:p>
            <a:pPr marL="0" indent="0">
              <a:buNone/>
            </a:pPr>
            <a:r>
              <a:rPr lang="en-US">
                <a:solidFill>
                  <a:srgbClr val="0070C0"/>
                </a:solidFill>
                <a:sym typeface="Wingdings" panose="05000000000000000000" pitchFamily="2" charset="2"/>
              </a:rPr>
              <a:t> Changed to main HEB drive aisle</a:t>
            </a:r>
          </a:p>
          <a:p>
            <a:pPr marL="0" indent="0">
              <a:buNone/>
            </a:pPr>
            <a:r>
              <a:rPr lang="en-US">
                <a:solidFill>
                  <a:srgbClr val="0070C0"/>
                </a:solidFill>
                <a:sym typeface="Wingdings" panose="05000000000000000000" pitchFamily="2" charset="2"/>
              </a:rPr>
              <a:t> Added a left-out opening</a:t>
            </a:r>
            <a:endParaRPr lang="en-US">
              <a:solidFill>
                <a:srgbClr val="0070C0"/>
              </a:solidFill>
            </a:endParaRPr>
          </a:p>
          <a:p>
            <a:pPr marL="0" indent="0">
              <a:buNone/>
            </a:pPr>
            <a:r>
              <a:rPr lang="en-US">
                <a:solidFill>
                  <a:srgbClr val="0070C0"/>
                </a:solidFill>
                <a:sym typeface="Wingdings" panose="05000000000000000000" pitchFamily="2" charset="2"/>
              </a:rPr>
              <a:t> Expanded project</a:t>
            </a:r>
            <a:endParaRPr lang="en-US">
              <a:solidFill>
                <a:srgbClr val="0070C0"/>
              </a:solidFill>
            </a:endParaRPr>
          </a:p>
        </p:txBody>
      </p:sp>
    </p:spTree>
    <p:extLst>
      <p:ext uri="{BB962C8B-B14F-4D97-AF65-F5344CB8AC3E}">
        <p14:creationId xmlns:p14="http://schemas.microsoft.com/office/powerpoint/2010/main" val="291226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255A4-AC5F-73D1-7021-1030C63FCD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EBE20E-84E6-33DE-A963-602349951B90}"/>
              </a:ext>
            </a:extLst>
          </p:cNvPr>
          <p:cNvSpPr>
            <a:spLocks noGrp="1"/>
          </p:cNvSpPr>
          <p:nvPr>
            <p:ph type="title"/>
          </p:nvPr>
        </p:nvSpPr>
        <p:spPr/>
        <p:txBody>
          <a:bodyPr>
            <a:normAutofit fontScale="90000"/>
          </a:bodyPr>
          <a:lstStyle/>
          <a:p>
            <a:r>
              <a:rPr lang="en-US"/>
              <a:t>Proposed Draft Layout – South Day St.</a:t>
            </a:r>
          </a:p>
        </p:txBody>
      </p:sp>
      <p:pic>
        <p:nvPicPr>
          <p:cNvPr id="9" name="Picture 8">
            <a:extLst>
              <a:ext uri="{FF2B5EF4-FFF2-40B4-BE49-F238E27FC236}">
                <a16:creationId xmlns:a16="http://schemas.microsoft.com/office/drawing/2014/main" id="{540BFAE1-6F9B-F225-DACA-01EDB702DC8D}"/>
              </a:ext>
            </a:extLst>
          </p:cNvPr>
          <p:cNvPicPr>
            <a:picLocks noChangeAspect="1"/>
          </p:cNvPicPr>
          <p:nvPr/>
        </p:nvPicPr>
        <p:blipFill>
          <a:blip r:embed="rId3"/>
          <a:stretch>
            <a:fillRect/>
          </a:stretch>
        </p:blipFill>
        <p:spPr>
          <a:xfrm>
            <a:off x="601451" y="972785"/>
            <a:ext cx="7168504" cy="4082649"/>
          </a:xfrm>
          <a:prstGeom prst="rect">
            <a:avLst/>
          </a:prstGeom>
        </p:spPr>
      </p:pic>
      <p:pic>
        <p:nvPicPr>
          <p:cNvPr id="10" name="Picture 9">
            <a:extLst>
              <a:ext uri="{FF2B5EF4-FFF2-40B4-BE49-F238E27FC236}">
                <a16:creationId xmlns:a16="http://schemas.microsoft.com/office/drawing/2014/main" id="{17D1F004-950C-7184-C682-FD5585768B4A}"/>
              </a:ext>
            </a:extLst>
          </p:cNvPr>
          <p:cNvPicPr>
            <a:picLocks noChangeAspect="1"/>
          </p:cNvPicPr>
          <p:nvPr/>
        </p:nvPicPr>
        <p:blipFill>
          <a:blip r:embed="rId4"/>
          <a:stretch>
            <a:fillRect/>
          </a:stretch>
        </p:blipFill>
        <p:spPr>
          <a:xfrm rot="2341602">
            <a:off x="6317501" y="2633210"/>
            <a:ext cx="256054" cy="597460"/>
          </a:xfrm>
          <a:prstGeom prst="rect">
            <a:avLst/>
          </a:prstGeom>
        </p:spPr>
      </p:pic>
      <p:pic>
        <p:nvPicPr>
          <p:cNvPr id="11" name="Picture 10">
            <a:extLst>
              <a:ext uri="{FF2B5EF4-FFF2-40B4-BE49-F238E27FC236}">
                <a16:creationId xmlns:a16="http://schemas.microsoft.com/office/drawing/2014/main" id="{7B491B3F-C0EC-80F4-4549-46D6878A593A}"/>
              </a:ext>
            </a:extLst>
          </p:cNvPr>
          <p:cNvPicPr>
            <a:picLocks noChangeAspect="1"/>
          </p:cNvPicPr>
          <p:nvPr/>
        </p:nvPicPr>
        <p:blipFill>
          <a:blip r:embed="rId4"/>
          <a:stretch>
            <a:fillRect/>
          </a:stretch>
        </p:blipFill>
        <p:spPr>
          <a:xfrm rot="8466463">
            <a:off x="5232480" y="3153360"/>
            <a:ext cx="256054" cy="597460"/>
          </a:xfrm>
          <a:prstGeom prst="rect">
            <a:avLst/>
          </a:prstGeom>
        </p:spPr>
      </p:pic>
      <p:pic>
        <p:nvPicPr>
          <p:cNvPr id="12" name="Picture 11">
            <a:extLst>
              <a:ext uri="{FF2B5EF4-FFF2-40B4-BE49-F238E27FC236}">
                <a16:creationId xmlns:a16="http://schemas.microsoft.com/office/drawing/2014/main" id="{0E9AAD30-8AAC-5345-1DB7-B6A5A25C791F}"/>
              </a:ext>
            </a:extLst>
          </p:cNvPr>
          <p:cNvPicPr>
            <a:picLocks noChangeAspect="1"/>
          </p:cNvPicPr>
          <p:nvPr/>
        </p:nvPicPr>
        <p:blipFill>
          <a:blip r:embed="rId4"/>
          <a:stretch>
            <a:fillRect/>
          </a:stretch>
        </p:blipFill>
        <p:spPr>
          <a:xfrm rot="19965250">
            <a:off x="4575016" y="2525921"/>
            <a:ext cx="256054" cy="597460"/>
          </a:xfrm>
          <a:prstGeom prst="rect">
            <a:avLst/>
          </a:prstGeom>
        </p:spPr>
      </p:pic>
    </p:spTree>
    <p:extLst>
      <p:ext uri="{BB962C8B-B14F-4D97-AF65-F5344CB8AC3E}">
        <p14:creationId xmlns:p14="http://schemas.microsoft.com/office/powerpoint/2010/main" val="107570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xDOT Template Color Scheme">
      <a:dk1>
        <a:srgbClr val="000000"/>
      </a:dk1>
      <a:lt1>
        <a:srgbClr val="FFFFFF"/>
      </a:lt1>
      <a:dk2>
        <a:srgbClr val="000000"/>
      </a:dk2>
      <a:lt2>
        <a:srgbClr val="EBEBEB"/>
      </a:lt2>
      <a:accent1>
        <a:srgbClr val="0056A9"/>
      </a:accent1>
      <a:accent2>
        <a:srgbClr val="D90D0D"/>
      </a:accent2>
      <a:accent3>
        <a:srgbClr val="196533"/>
      </a:accent3>
      <a:accent4>
        <a:srgbClr val="5F0F40"/>
      </a:accent4>
      <a:accent5>
        <a:srgbClr val="002E69"/>
      </a:accent5>
      <a:accent6>
        <a:srgbClr val="333F48"/>
      </a:accent6>
      <a:hlink>
        <a:srgbClr val="0056A9"/>
      </a:hlink>
      <a:folHlink>
        <a:srgbClr val="5F0F40"/>
      </a:folHlink>
    </a:clrScheme>
    <a:fontScheme name="TxDOT Template fonts">
      <a:majorFont>
        <a:latin typeface="Verdana Bold"/>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110D229-05AF-46B0-A99A-A8867038836F}" vid="{8241B2AC-AA0C-419A-A87B-5977246E59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txdot-presentation-template</Template>
  <TotalTime>2769</TotalTime>
  <Words>764</Words>
  <Application>Microsoft Office PowerPoint</Application>
  <PresentationFormat>Custom</PresentationFormat>
  <Paragraphs>86</Paragraphs>
  <Slides>13</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Wingdings</vt:lpstr>
      <vt:lpstr>Franklin Gothic Book</vt:lpstr>
      <vt:lpstr>Aptos</vt:lpstr>
      <vt:lpstr>Franklin Gothic Medium Cond</vt:lpstr>
      <vt:lpstr>Verdana Bold</vt:lpstr>
      <vt:lpstr>Courier New</vt:lpstr>
      <vt:lpstr>Arial</vt:lpstr>
      <vt:lpstr>Barlow Condensed Medium</vt:lpstr>
      <vt:lpstr>Franklin Gothic Demi Cond</vt:lpstr>
      <vt:lpstr>Verdana</vt:lpstr>
      <vt:lpstr>Franklin Gothic Demi</vt:lpstr>
      <vt:lpstr>Office Theme</vt:lpstr>
      <vt:lpstr>BS 36/SH 36 Traffic Mitigation Improvements</vt:lpstr>
      <vt:lpstr>PowerPoint Presentation</vt:lpstr>
      <vt:lpstr>Project Information</vt:lpstr>
      <vt:lpstr>Background – Comprehensive Plan</vt:lpstr>
      <vt:lpstr>Raised Medians</vt:lpstr>
      <vt:lpstr>Current Roadway – South Day St.</vt:lpstr>
      <vt:lpstr>2023 Public Meeting Layout</vt:lpstr>
      <vt:lpstr>Key Takeaways</vt:lpstr>
      <vt:lpstr>Proposed Draft Layout – South Day St.</vt:lpstr>
      <vt:lpstr>Current Roadway – SH 36</vt:lpstr>
      <vt:lpstr>Proposed Draft Layout – SH 36</vt:lpstr>
      <vt:lpstr>Next Steps</vt:lpstr>
      <vt:lpstr>PowerPoint Presentation</vt:lpstr>
    </vt:vector>
  </TitlesOfParts>
  <Company>TXDOT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Instructions and Guidelines</dc:title>
  <dc:creator>Sydney Fox</dc:creator>
  <cp:lastModifiedBy>Stephanie Doland</cp:lastModifiedBy>
  <cp:revision>4</cp:revision>
  <cp:lastPrinted>2025-11-14T18:56:39Z</cp:lastPrinted>
  <dcterms:created xsi:type="dcterms:W3CDTF">2024-05-01T17:36:20Z</dcterms:created>
  <dcterms:modified xsi:type="dcterms:W3CDTF">2025-12-03T22:03:40Z</dcterms:modified>
</cp:coreProperties>
</file>