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sldIdLst>
    <p:sldId id="283" r:id="rId2"/>
    <p:sldId id="257" r:id="rId3"/>
    <p:sldId id="306" r:id="rId4"/>
    <p:sldId id="307" r:id="rId5"/>
    <p:sldId id="311" r:id="rId6"/>
    <p:sldId id="292" r:id="rId7"/>
    <p:sldId id="312" r:id="rId8"/>
    <p:sldId id="310" r:id="rId9"/>
    <p:sldId id="295" r:id="rId10"/>
    <p:sldId id="304" r:id="rId11"/>
    <p:sldId id="284" r:id="rId12"/>
    <p:sldId id="297" r:id="rId13"/>
    <p:sldId id="298" r:id="rId1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01" autoAdjust="0"/>
    <p:restoredTop sz="94676" autoAdjust="0"/>
  </p:normalViewPr>
  <p:slideViewPr>
    <p:cSldViewPr>
      <p:cViewPr varScale="1">
        <p:scale>
          <a:sx n="97" d="100"/>
          <a:sy n="97" d="100"/>
        </p:scale>
        <p:origin x="186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1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DCAB9-B2CD-4392-8F60-03FC5AA6F255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023E1-C997-481F-84AA-82567F83F1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486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DCAB9-B2CD-4392-8F60-03FC5AA6F255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023E1-C997-481F-84AA-82567F83F1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369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DCAB9-B2CD-4392-8F60-03FC5AA6F255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023E1-C997-481F-84AA-82567F83F1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479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DCAB9-B2CD-4392-8F60-03FC5AA6F255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023E1-C997-481F-84AA-82567F83F1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129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DCAB9-B2CD-4392-8F60-03FC5AA6F255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023E1-C997-481F-84AA-82567F83F1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07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DCAB9-B2CD-4392-8F60-03FC5AA6F255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023E1-C997-481F-84AA-82567F83F1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740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DCAB9-B2CD-4392-8F60-03FC5AA6F255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023E1-C997-481F-84AA-82567F83F1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937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DCAB9-B2CD-4392-8F60-03FC5AA6F255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023E1-C997-481F-84AA-82567F83F1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023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DCAB9-B2CD-4392-8F60-03FC5AA6F255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023E1-C997-481F-84AA-82567F83F1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962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DCAB9-B2CD-4392-8F60-03FC5AA6F255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023E1-C997-481F-84AA-82567F83F1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057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DCAB9-B2CD-4392-8F60-03FC5AA6F255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023E1-C997-481F-84AA-82567F83F1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189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CAB9-B2CD-4392-8F60-03FC5AA6F255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023E1-C997-481F-84AA-82567F83F1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2228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CITY OF BRENHAM</a:t>
            </a:r>
            <a:br>
              <a:rPr lang="en-US" dirty="0"/>
            </a:br>
            <a:r>
              <a:rPr lang="en-US" sz="2800" dirty="0"/>
              <a:t>2026 Street Study Update</a:t>
            </a:r>
            <a:endParaRPr lang="en-US" sz="31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EB9C54E-4A5D-DDB9-EE4A-412EEDE72F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367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0288" y="5715000"/>
            <a:ext cx="7010400" cy="56673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/>
              <a:t>Munz St Prior to Paving</a:t>
            </a:r>
            <a:br>
              <a:rPr lang="en-US" sz="2800" dirty="0"/>
            </a:br>
            <a:r>
              <a:rPr lang="en-US" sz="2800" dirty="0"/>
              <a:t>(Mill and Overlay Project)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B884972C-9EA7-845B-C090-058CD2B1F37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790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5867400"/>
            <a:ext cx="5486400" cy="566738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E. Alamo St Completed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69E345BE-0BC4-0018-08D0-8AC314D6686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r="21875"/>
          <a:stretch>
            <a:fillRect/>
          </a:stretch>
        </p:blipFill>
        <p:spPr>
          <a:xfrm rot="5400000">
            <a:off x="2590800" y="-682625"/>
            <a:ext cx="41148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185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5943600"/>
            <a:ext cx="5486400" cy="566738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Asphalt Paver In Action</a:t>
            </a: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0100" y="400050"/>
            <a:ext cx="7391400" cy="5543550"/>
          </a:xfrm>
        </p:spPr>
      </p:pic>
    </p:spTree>
    <p:extLst>
      <p:ext uri="{BB962C8B-B14F-4D97-AF65-F5344CB8AC3E}">
        <p14:creationId xmlns:p14="http://schemas.microsoft.com/office/powerpoint/2010/main" val="14759123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6096000"/>
            <a:ext cx="5486400" cy="566738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FOG Sealing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27FD242-AF31-003D-2A80-C0EEB835812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4" r="5614"/>
          <a:stretch>
            <a:fillRect/>
          </a:stretch>
        </p:blipFill>
        <p:spPr>
          <a:xfrm>
            <a:off x="1792288" y="612775"/>
            <a:ext cx="6589712" cy="494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910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Street Study 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City of Brenham maintains approximately 103 miles of streets</a:t>
            </a:r>
          </a:p>
          <a:p>
            <a:r>
              <a:rPr lang="en-US" sz="2400" dirty="0"/>
              <a:t>Over 90% are Asphalt</a:t>
            </a:r>
          </a:p>
          <a:p>
            <a:r>
              <a:rPr lang="en-US" sz="2400" dirty="0"/>
              <a:t>Remainder are concrete  street sections</a:t>
            </a:r>
          </a:p>
          <a:p>
            <a:pPr marL="0" indent="0">
              <a:buNone/>
            </a:pPr>
            <a:endParaRPr lang="en-US" sz="24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FFFF00"/>
                </a:solidFill>
              </a:rPr>
              <a:t>In the 2026 Street Study 89 miles were studied.  The newer concrete sections were not studied as they are in great shape due to recent development.</a:t>
            </a:r>
          </a:p>
          <a:p>
            <a:pPr marL="0" indent="0">
              <a:buNone/>
            </a:pPr>
            <a:endParaRPr lang="en-US" sz="24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FFFF00"/>
                </a:solidFill>
              </a:rPr>
              <a:t>The average budget for Street Maintenance activities has been $1.2M/YR over last 5 Yrs.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533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8F25D-64AD-FC3A-AC41-7DDE2E16D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2020 vs 2026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22AC48-00AD-0FF0-AAAD-BFC2BB793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		</a:t>
            </a:r>
            <a:r>
              <a:rPr lang="en-US" u="sng" dirty="0"/>
              <a:t>2020</a:t>
            </a:r>
            <a:r>
              <a:rPr lang="en-US" dirty="0"/>
              <a:t>				</a:t>
            </a:r>
            <a:r>
              <a:rPr lang="en-US" u="sng" dirty="0"/>
              <a:t>2026</a:t>
            </a:r>
          </a:p>
          <a:p>
            <a:pPr marL="0" indent="0">
              <a:buNone/>
            </a:pPr>
            <a:r>
              <a:rPr lang="en-US" dirty="0"/>
              <a:t>PCI		59%				57%</a:t>
            </a:r>
          </a:p>
          <a:p>
            <a:pPr marL="0" indent="0">
              <a:buNone/>
            </a:pPr>
            <a:r>
              <a:rPr lang="en-US" dirty="0"/>
              <a:t>Backlog	14%				25%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400" b="1" dirty="0"/>
              <a:t>PCI</a:t>
            </a:r>
            <a:r>
              <a:rPr lang="en-US" sz="2400" dirty="0"/>
              <a:t> is the overall Pavement Condition Rating for entire system.  (Goal of 70%)</a:t>
            </a:r>
          </a:p>
          <a:p>
            <a:pPr marL="0" indent="0">
              <a:buNone/>
            </a:pPr>
            <a:r>
              <a:rPr lang="en-US" sz="2400" b="1" dirty="0"/>
              <a:t>Backlog</a:t>
            </a:r>
            <a:r>
              <a:rPr lang="en-US" sz="2400" dirty="0"/>
              <a:t> is what percentage of streets fall below a PCI of 40. (Poor or Very Poor)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26726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FCC08-A178-195D-D64C-F6C872581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929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Overall Condition Rating</a:t>
            </a:r>
            <a:br>
              <a:rPr lang="en-US" dirty="0"/>
            </a:br>
            <a:r>
              <a:rPr lang="en-US" sz="2200" dirty="0"/>
              <a:t>50% of Streets are listed in Excellent, V Good or Good</a:t>
            </a:r>
            <a:br>
              <a:rPr lang="en-US" sz="2200" dirty="0"/>
            </a:br>
            <a:r>
              <a:rPr lang="en-US" sz="2200" dirty="0"/>
              <a:t>39% of Streets are listed in V Poor, Poor and Marginal</a:t>
            </a:r>
            <a:br>
              <a:rPr lang="en-US" sz="2200" dirty="0"/>
            </a:br>
            <a:r>
              <a:rPr lang="en-US" sz="2200" dirty="0"/>
              <a:t>11% of Streets are Fair</a:t>
            </a:r>
            <a:br>
              <a:rPr lang="en-US" sz="2200" dirty="0"/>
            </a:br>
            <a:endParaRPr lang="en-US" sz="22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E3B62C6-23A8-962C-F02F-3ED417F4C2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0685" y="1828800"/>
            <a:ext cx="8189844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78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915BE-EFF8-27ED-D289-197E95D1B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City of Brenham Network Distribution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67EB5D-3C9D-6DF6-EE22-8773BA883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EA2D23-DF70-9DA9-2C12-184E2D941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667841"/>
            <a:ext cx="5992061" cy="445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723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Objectives from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600" dirty="0"/>
              <a:t>In order to reduce backlog and increase PCI additional funds beyond $1.2M will need to be budgeted in future years.  </a:t>
            </a:r>
          </a:p>
          <a:p>
            <a:r>
              <a:rPr lang="en-US" sz="2600" dirty="0"/>
              <a:t>This study allows staff to prioritize treatment of roadways focusing on maintaining V. GOOD and GOOD streets so less money can be spent overtime.</a:t>
            </a:r>
          </a:p>
          <a:p>
            <a:r>
              <a:rPr lang="en-US" sz="2600" dirty="0"/>
              <a:t>Outlines what roadways are beyond general maintenance and will need total reconstruction</a:t>
            </a:r>
          </a:p>
          <a:p>
            <a:r>
              <a:rPr lang="en-US" sz="2600" dirty="0"/>
              <a:t>Allows staff to take a 4-tier approach on improving roadways starting with basic maintenance all the way to reconstruction (</a:t>
            </a:r>
            <a:r>
              <a:rPr lang="en-US" sz="2600" i="1" dirty="0" err="1"/>
              <a:t>crackseal</a:t>
            </a:r>
            <a:r>
              <a:rPr lang="en-US" sz="2600" i="1" dirty="0"/>
              <a:t>, microcracking sealing, overlays and lastly reconstruction)</a:t>
            </a:r>
          </a:p>
          <a:p>
            <a:pPr marL="0" indent="0">
              <a:buNone/>
            </a:pPr>
            <a:endParaRPr lang="en-US" u="sng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089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BE7F2-E6D9-4EFF-E41E-59FD663ED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Roadways Reconstructed since 2020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1713910"/>
              </p:ext>
            </p:extLst>
          </p:nvPr>
        </p:nvGraphicFramePr>
        <p:xfrm>
          <a:off x="95250" y="838200"/>
          <a:ext cx="8896350" cy="6183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2725">
                  <a:extLst>
                    <a:ext uri="{9D8B030D-6E8A-4147-A177-3AD203B41FA5}">
                      <a16:colId xmlns:a16="http://schemas.microsoft.com/office/drawing/2014/main" val="398971506"/>
                    </a:ext>
                  </a:extLst>
                </a:gridCol>
                <a:gridCol w="1482725">
                  <a:extLst>
                    <a:ext uri="{9D8B030D-6E8A-4147-A177-3AD203B41FA5}">
                      <a16:colId xmlns:a16="http://schemas.microsoft.com/office/drawing/2014/main" val="3314057844"/>
                    </a:ext>
                  </a:extLst>
                </a:gridCol>
                <a:gridCol w="1482725">
                  <a:extLst>
                    <a:ext uri="{9D8B030D-6E8A-4147-A177-3AD203B41FA5}">
                      <a16:colId xmlns:a16="http://schemas.microsoft.com/office/drawing/2014/main" val="530892887"/>
                    </a:ext>
                  </a:extLst>
                </a:gridCol>
                <a:gridCol w="1482725">
                  <a:extLst>
                    <a:ext uri="{9D8B030D-6E8A-4147-A177-3AD203B41FA5}">
                      <a16:colId xmlns:a16="http://schemas.microsoft.com/office/drawing/2014/main" val="3951308595"/>
                    </a:ext>
                  </a:extLst>
                </a:gridCol>
                <a:gridCol w="1482725">
                  <a:extLst>
                    <a:ext uri="{9D8B030D-6E8A-4147-A177-3AD203B41FA5}">
                      <a16:colId xmlns:a16="http://schemas.microsoft.com/office/drawing/2014/main" val="3038705990"/>
                    </a:ext>
                  </a:extLst>
                </a:gridCol>
                <a:gridCol w="1482725">
                  <a:extLst>
                    <a:ext uri="{9D8B030D-6E8A-4147-A177-3AD203B41FA5}">
                      <a16:colId xmlns:a16="http://schemas.microsoft.com/office/drawing/2014/main" val="226964454"/>
                    </a:ext>
                  </a:extLst>
                </a:gridCol>
              </a:tblGrid>
              <a:tr h="35755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2021 </a:t>
                      </a:r>
                      <a:r>
                        <a:rPr lang="en-US" sz="1200" dirty="0"/>
                        <a:t>(1.25 mi)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2022 </a:t>
                      </a:r>
                      <a:r>
                        <a:rPr lang="en-US" sz="1200" dirty="0"/>
                        <a:t>(2.11 mi.)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2023 </a:t>
                      </a:r>
                      <a:r>
                        <a:rPr lang="en-US" sz="1200" dirty="0"/>
                        <a:t>(2.56 mi.)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2024 </a:t>
                      </a:r>
                      <a:r>
                        <a:rPr lang="en-US" sz="1200" dirty="0"/>
                        <a:t>(2.48 mi.)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2025 (</a:t>
                      </a:r>
                      <a:r>
                        <a:rPr lang="en-US" sz="1200"/>
                        <a:t>2.45 </a:t>
                      </a:r>
                      <a:r>
                        <a:rPr lang="en-US" sz="1200" dirty="0"/>
                        <a:t>mi.)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2026 </a:t>
                      </a:r>
                      <a:r>
                        <a:rPr lang="en-US" sz="1200" dirty="0"/>
                        <a:t>(2.44 mi.)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1166063"/>
                  </a:ext>
                </a:extLst>
              </a:tr>
              <a:tr h="540434">
                <a:tc>
                  <a:txBody>
                    <a:bodyPr/>
                    <a:lstStyle/>
                    <a:p>
                      <a:r>
                        <a:rPr lang="en-US" sz="1400" dirty="0"/>
                        <a:t>Baylor St. (downtown)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N. Austin</a:t>
                      </a:r>
                      <a:r>
                        <a:rPr lang="en-US" sz="1400" baseline="0" dirty="0"/>
                        <a:t> St. </a:t>
                      </a:r>
                    </a:p>
                    <a:p>
                      <a:r>
                        <a:rPr lang="en-US" sz="1400" dirty="0"/>
                        <a:t>Baber St.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Pecan</a:t>
                      </a:r>
                      <a:r>
                        <a:rPr lang="en-US" sz="1400" baseline="0" dirty="0"/>
                        <a:t> St. </a:t>
                      </a:r>
                    </a:p>
                    <a:p>
                      <a:r>
                        <a:rPr lang="en-US" sz="1400" baseline="0" dirty="0"/>
                        <a:t>Bridge St.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Burch St. </a:t>
                      </a:r>
                    </a:p>
                    <a:p>
                      <a:r>
                        <a:rPr lang="en-US" sz="1400" dirty="0"/>
                        <a:t>Clay St.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Sayles St.</a:t>
                      </a:r>
                    </a:p>
                    <a:p>
                      <a:r>
                        <a:rPr lang="en-US" sz="1400" dirty="0"/>
                        <a:t>Cyndi</a:t>
                      </a:r>
                      <a:r>
                        <a:rPr lang="en-US" sz="1400" baseline="0" dirty="0"/>
                        <a:t> Circle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Key St.</a:t>
                      </a:r>
                    </a:p>
                    <a:p>
                      <a:r>
                        <a:rPr lang="en-US" sz="1400" dirty="0"/>
                        <a:t>N. </a:t>
                      </a:r>
                      <a:r>
                        <a:rPr lang="en-US" sz="1400" dirty="0" err="1"/>
                        <a:t>Saeger</a:t>
                      </a:r>
                      <a:r>
                        <a:rPr lang="en-US" sz="1400" baseline="0" dirty="0"/>
                        <a:t> St. 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033566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400" dirty="0"/>
                        <a:t>Bruce St.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Shepard</a:t>
                      </a:r>
                      <a:r>
                        <a:rPr lang="en-US" sz="1400" baseline="0" dirty="0"/>
                        <a:t> St.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Johnson</a:t>
                      </a:r>
                      <a:r>
                        <a:rPr lang="en-US" sz="1400" baseline="0" dirty="0"/>
                        <a:t> St.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Drumm</a:t>
                      </a:r>
                      <a:r>
                        <a:rPr lang="en-US" sz="1400" dirty="0"/>
                        <a:t> St.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Michael Scott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Burleson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5299248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400" dirty="0" err="1"/>
                        <a:t>Cena</a:t>
                      </a:r>
                      <a:r>
                        <a:rPr lang="en-US" sz="1400" dirty="0"/>
                        <a:t> St.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Carolyn</a:t>
                      </a:r>
                      <a:r>
                        <a:rPr lang="en-US" sz="1400" baseline="0" dirty="0"/>
                        <a:t> St.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Armbrister</a:t>
                      </a:r>
                      <a:r>
                        <a:rPr lang="en-US" sz="1400" baseline="0" dirty="0"/>
                        <a:t> St.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Cornish St.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Center St.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Jackson St.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3459398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400" dirty="0"/>
                        <a:t>Hidden Creek Ln.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Janet</a:t>
                      </a:r>
                      <a:r>
                        <a:rPr lang="en-US" sz="1400" baseline="0" dirty="0"/>
                        <a:t> St.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Travis St.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Leghorn St.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Lounge Rd.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E. Alamo St.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5258128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400" dirty="0"/>
                        <a:t>Ledbetter</a:t>
                      </a:r>
                      <a:r>
                        <a:rPr lang="en-US" sz="1400" baseline="0" dirty="0"/>
                        <a:t> Ln.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S. Baylor</a:t>
                      </a:r>
                      <a:r>
                        <a:rPr lang="en-US" sz="1400" baseline="0" dirty="0"/>
                        <a:t> St.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W. Jefferson</a:t>
                      </a:r>
                      <a:r>
                        <a:rPr lang="en-US" sz="1400" baseline="0" dirty="0"/>
                        <a:t> St.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Plymouth St.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Gilder St.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Wayside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021151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400" dirty="0"/>
                        <a:t>Marjorie St.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Glenn Dr.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Kurtz</a:t>
                      </a:r>
                      <a:r>
                        <a:rPr lang="en-US" sz="1400" baseline="0" dirty="0"/>
                        <a:t> St.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Wyandotte St.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Church St.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Leslie D.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254616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r>
                        <a:rPr lang="en-US" sz="1400" dirty="0"/>
                        <a:t>Morgan</a:t>
                      </a:r>
                      <a:r>
                        <a:rPr lang="en-US" sz="1400" baseline="0" dirty="0"/>
                        <a:t> St.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Rink St.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Ross</a:t>
                      </a:r>
                      <a:r>
                        <a:rPr lang="en-US" sz="1400" baseline="0" dirty="0"/>
                        <a:t> St.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S.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dirty="0"/>
                        <a:t>Chappell</a:t>
                      </a:r>
                      <a:r>
                        <a:rPr lang="en-US" sz="1400" baseline="0" dirty="0"/>
                        <a:t> Hill St.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Mansfield St.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Navratil</a:t>
                      </a:r>
                      <a:r>
                        <a:rPr lang="en-US" sz="1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87687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400" dirty="0"/>
                        <a:t>Oak St.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Clayton</a:t>
                      </a:r>
                      <a:r>
                        <a:rPr lang="en-US" sz="1400" baseline="0" dirty="0"/>
                        <a:t> Dr.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Bob St.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Emile</a:t>
                      </a:r>
                      <a:r>
                        <a:rPr lang="en-US" sz="1400" baseline="0" dirty="0"/>
                        <a:t> St.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Goessler</a:t>
                      </a:r>
                      <a:r>
                        <a:rPr lang="en-US" sz="1400" dirty="0"/>
                        <a:t> St.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Mansfield St.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33351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400" dirty="0"/>
                        <a:t>Old N. Market St.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Cottonwood St.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Matilda</a:t>
                      </a:r>
                      <a:r>
                        <a:rPr lang="en-US" sz="1400" baseline="0" dirty="0"/>
                        <a:t> St.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Hampshire Dr.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W. First St.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Munz</a:t>
                      </a:r>
                      <a:r>
                        <a:rPr lang="en-US" sz="1400" baseline="0" dirty="0"/>
                        <a:t> St. 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95840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400" dirty="0"/>
                        <a:t>Seward</a:t>
                      </a:r>
                      <a:r>
                        <a:rPr lang="en-US" sz="1400" baseline="0" dirty="0"/>
                        <a:t> St.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Liberty</a:t>
                      </a:r>
                      <a:r>
                        <a:rPr lang="en-US" sz="1400" baseline="0" dirty="0"/>
                        <a:t> St.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Cambell</a:t>
                      </a:r>
                      <a:r>
                        <a:rPr lang="en-US" sz="1400" baseline="0" dirty="0"/>
                        <a:t> St.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Hasskarl</a:t>
                      </a:r>
                      <a:r>
                        <a:rPr lang="en-US" sz="1400" dirty="0"/>
                        <a:t> Dr.</a:t>
                      </a:r>
                      <a:r>
                        <a:rPr lang="en-US" sz="1400" baseline="0" dirty="0"/>
                        <a:t>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Dark</a:t>
                      </a:r>
                      <a:r>
                        <a:rPr lang="en-US" sz="1400" baseline="0" dirty="0"/>
                        <a:t> St.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i="1" dirty="0"/>
                        <a:t>Airline Dr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4095075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en-US" sz="1400" dirty="0"/>
                        <a:t>Salem Rd. (concrete)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Bryan St. </a:t>
                      </a:r>
                    </a:p>
                    <a:p>
                      <a:r>
                        <a:rPr lang="en-US" sz="1400" dirty="0"/>
                        <a:t>Jerse</a:t>
                      </a:r>
                      <a:r>
                        <a:rPr lang="en-US" sz="1400" baseline="0" dirty="0"/>
                        <a:t>y St.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MLK</a:t>
                      </a:r>
                      <a:r>
                        <a:rPr lang="en-US" sz="1400" baseline="0" dirty="0"/>
                        <a:t> Parkway (concrete)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Highview</a:t>
                      </a:r>
                      <a:r>
                        <a:rPr lang="en-US" sz="1400" baseline="0" dirty="0"/>
                        <a:t> St. </a:t>
                      </a:r>
                    </a:p>
                    <a:p>
                      <a:r>
                        <a:rPr lang="en-US" sz="1400" baseline="0" dirty="0"/>
                        <a:t>Lakeview St.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Heritage</a:t>
                      </a:r>
                      <a:r>
                        <a:rPr lang="en-US" sz="1400" baseline="0" dirty="0"/>
                        <a:t> Dr. </a:t>
                      </a:r>
                    </a:p>
                    <a:p>
                      <a:r>
                        <a:rPr lang="en-US" sz="1400" dirty="0"/>
                        <a:t>Carriage Dr.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i="1" dirty="0"/>
                        <a:t>Mae Way</a:t>
                      </a:r>
                    </a:p>
                    <a:p>
                      <a:r>
                        <a:rPr lang="en-US" sz="1400" b="1" i="1" dirty="0"/>
                        <a:t>Allyne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602338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400" dirty="0"/>
                        <a:t>Woodson Ln.</a:t>
                      </a:r>
                      <a:r>
                        <a:rPr lang="en-US" sz="1400" baseline="0" dirty="0"/>
                        <a:t>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N.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Saeger</a:t>
                      </a:r>
                      <a:r>
                        <a:rPr lang="en-US" sz="1400" baseline="0" dirty="0"/>
                        <a:t> St.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Spencer St.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Jeffries St.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Century</a:t>
                      </a:r>
                      <a:r>
                        <a:rPr lang="en-US" sz="1400" baseline="0" dirty="0"/>
                        <a:t> Circle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i="1" dirty="0"/>
                        <a:t>Loesch 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440337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Hillcrest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Meadowbrook Ln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Key St.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S. Austin</a:t>
                      </a:r>
                      <a:r>
                        <a:rPr lang="en-US" sz="1400" baseline="0" dirty="0"/>
                        <a:t> St.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3697348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OCH Rd. (concrete)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Rippetoe</a:t>
                      </a:r>
                      <a:r>
                        <a:rPr lang="en-US" sz="1400" dirty="0"/>
                        <a:t> St.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Lubbock St.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Tison</a:t>
                      </a:r>
                      <a:r>
                        <a:rPr lang="en-US" sz="1400" baseline="0" dirty="0"/>
                        <a:t> St. </a:t>
                      </a:r>
                      <a:endParaRPr lang="en-US" sz="1400" dirty="0"/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5209415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5799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2677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CC659-4B93-F456-10F7-28AF9E40C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Contractor </a:t>
            </a:r>
            <a:r>
              <a:rPr lang="en-US" b="1"/>
              <a:t>Projects Targeted</a:t>
            </a:r>
            <a:br>
              <a:rPr lang="en-US" b="1"/>
            </a:br>
            <a:r>
              <a:rPr lang="en-US" sz="2000" b="1"/>
              <a:t>(Next 3-10 yrs)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0A74F3-C1AF-1EF4-16C6-0D19D323B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u="sng" dirty="0"/>
              <a:t>Section</a:t>
            </a:r>
            <a:r>
              <a:rPr lang="en-US" dirty="0"/>
              <a:t>		</a:t>
            </a:r>
            <a:r>
              <a:rPr lang="en-US" b="1" u="sng" dirty="0"/>
              <a:t>To </a:t>
            </a:r>
            <a:r>
              <a:rPr lang="en-US" dirty="0"/>
              <a:t>		</a:t>
            </a:r>
            <a:r>
              <a:rPr lang="en-US" b="1" u="sng" dirty="0"/>
              <a:t>From</a:t>
            </a:r>
            <a:r>
              <a:rPr lang="en-US" dirty="0"/>
              <a:t> 	</a:t>
            </a:r>
            <a:r>
              <a:rPr lang="en-US" b="1" u="sng" dirty="0"/>
              <a:t>Est. Costs</a:t>
            </a:r>
          </a:p>
          <a:p>
            <a:pPr marL="0" indent="0">
              <a:buNone/>
            </a:pPr>
            <a:r>
              <a:rPr lang="en-US" sz="1600" dirty="0"/>
              <a:t>Stone St			Market		Austin		$1.8M</a:t>
            </a:r>
          </a:p>
          <a:p>
            <a:pPr marL="0" indent="0">
              <a:buNone/>
            </a:pPr>
            <a:r>
              <a:rPr lang="en-US" sz="1600" dirty="0"/>
              <a:t>Old Mill Creek Rd		Saeger		290 Feeder	$3.1M</a:t>
            </a:r>
          </a:p>
          <a:p>
            <a:pPr marL="0" indent="0">
              <a:buNone/>
            </a:pPr>
            <a:r>
              <a:rPr lang="en-US" sz="1600" dirty="0"/>
              <a:t>Burleson St		Blue Bell Rd	Benton Dr		$5.3M</a:t>
            </a:r>
          </a:p>
          <a:p>
            <a:pPr marL="0" indent="0">
              <a:buNone/>
            </a:pPr>
            <a:r>
              <a:rPr lang="en-US" sz="1600" dirty="0"/>
              <a:t>N. Dixie			Main St		HWY 36 N		$2.9M</a:t>
            </a:r>
          </a:p>
          <a:p>
            <a:pPr marL="0" indent="0">
              <a:buNone/>
            </a:pPr>
            <a:r>
              <a:rPr lang="en-US" sz="1600" dirty="0"/>
              <a:t>N. Dixie			City Limits		HWY36 N		$5.0M</a:t>
            </a:r>
          </a:p>
          <a:p>
            <a:pPr marL="0" indent="0">
              <a:buNone/>
            </a:pPr>
            <a:r>
              <a:rPr lang="en-US" sz="1600" dirty="0"/>
              <a:t>Old Chappell Hill Rd		City Limits		WWTP		$3.1M	</a:t>
            </a:r>
          </a:p>
          <a:p>
            <a:pPr marL="0" indent="0">
              <a:buNone/>
            </a:pPr>
            <a:r>
              <a:rPr lang="en-US" sz="1600" dirty="0"/>
              <a:t>Gun and Rod Rd		Blue Bell Rd	Cantey		$2.6M</a:t>
            </a:r>
          </a:p>
          <a:p>
            <a:pPr marL="0" indent="0">
              <a:buNone/>
            </a:pPr>
            <a:r>
              <a:rPr lang="en-US" sz="1600" dirty="0"/>
              <a:t>Gun and Rod Rd		Stone St		Cantey St		$2.7M</a:t>
            </a:r>
          </a:p>
          <a:p>
            <a:pPr marL="0" indent="0">
              <a:buNone/>
            </a:pPr>
            <a:r>
              <a:rPr lang="en-US" sz="1600" dirty="0"/>
              <a:t>Westwood Ln		City Limits		Dairy Queen	$1.6M</a:t>
            </a:r>
          </a:p>
          <a:p>
            <a:pPr marL="0" indent="0">
              <a:buNone/>
            </a:pPr>
            <a:r>
              <a:rPr lang="en-US" sz="1600" dirty="0"/>
              <a:t>S. Chappell Hill St		Stone St		Mansfield St	$2.0M</a:t>
            </a:r>
          </a:p>
          <a:p>
            <a:pPr marL="0" indent="0">
              <a:buNone/>
            </a:pPr>
            <a:r>
              <a:rPr lang="en-US" sz="1600" dirty="0"/>
              <a:t>Stone St			S. Chappell Hill St	Blue Bell Rd	N/A</a:t>
            </a:r>
          </a:p>
        </p:txBody>
      </p:sp>
    </p:spTree>
    <p:extLst>
      <p:ext uri="{BB962C8B-B14F-4D97-AF65-F5344CB8AC3E}">
        <p14:creationId xmlns:p14="http://schemas.microsoft.com/office/powerpoint/2010/main" val="575118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Street Work Pictures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31B1CEFD-04E7-CB56-C7F6-6422D68237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2078434" y="769011"/>
            <a:ext cx="4987131" cy="664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6159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2629</TotalTime>
  <Words>813</Words>
  <Application>Microsoft Office PowerPoint</Application>
  <PresentationFormat>On-screen Show (4:3)</PresentationFormat>
  <Paragraphs>138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CITY OF BRENHAM 2026 Street Study Update</vt:lpstr>
      <vt:lpstr>Street Study Background</vt:lpstr>
      <vt:lpstr>2020 vs 2026 Study</vt:lpstr>
      <vt:lpstr>Overall Condition Rating 50% of Streets are listed in Excellent, V Good or Good 39% of Streets are listed in V Poor, Poor and Marginal 11% of Streets are Fair </vt:lpstr>
      <vt:lpstr>City of Brenham Network Distribution</vt:lpstr>
      <vt:lpstr>Objectives from Study</vt:lpstr>
      <vt:lpstr>Roadways Reconstructed since 2020</vt:lpstr>
      <vt:lpstr>Contractor Projects Targeted (Next 3-10 yrs)</vt:lpstr>
      <vt:lpstr>Street Work Pictures</vt:lpstr>
      <vt:lpstr>Munz St Prior to Paving (Mill and Overlay Project)</vt:lpstr>
      <vt:lpstr>E. Alamo St Completed</vt:lpstr>
      <vt:lpstr>Asphalt Paver In Action</vt:lpstr>
      <vt:lpstr>FOG Sealing</vt:lpstr>
    </vt:vector>
  </TitlesOfParts>
  <Company>City of Brenham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CITY OF BRENHAM</dc:title>
  <dc:creator>Grant Lischka</dc:creator>
  <cp:lastModifiedBy>Dane Rau</cp:lastModifiedBy>
  <cp:revision>102</cp:revision>
  <cp:lastPrinted>2026-08-20T17:38:30Z</cp:lastPrinted>
  <dcterms:created xsi:type="dcterms:W3CDTF">2013-06-05T14:05:58Z</dcterms:created>
  <dcterms:modified xsi:type="dcterms:W3CDTF">2026-08-20T19:54:26Z</dcterms:modified>
</cp:coreProperties>
</file>