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950" r:id="rId5"/>
    <p:sldId id="943" r:id="rId6"/>
    <p:sldId id="926" r:id="rId7"/>
    <p:sldId id="928" r:id="rId8"/>
    <p:sldId id="929" r:id="rId9"/>
    <p:sldId id="944" r:id="rId10"/>
    <p:sldId id="945" r:id="rId11"/>
    <p:sldId id="947" r:id="rId12"/>
    <p:sldId id="946" r:id="rId13"/>
  </p:sldIdLst>
  <p:sldSz cx="9144000" cy="6858000" type="screen4x3"/>
  <p:notesSz cx="9601200" cy="731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83505" userDrawn="1">
          <p15:clr>
            <a:srgbClr val="A4A3A4"/>
          </p15:clr>
        </p15:guide>
        <p15:guide id="2" pos="3159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5F8E85-211F-AA9E-857A-81095FAF54CF}" name="Mark Feldhake" initials="MF" userId="S::mark.feldhake@blinn.edu::a9a97e20-120a-4b74-9abc-ea0d880fb84d" providerId="AD"/>
  <p188:author id="{D931ACFE-3521-9C49-9DBF-C0B7289AA522}" name="Guest User" initials="GU" userId="S::urn:spo:tenantanon#61290017-e6da-49ce-aa51-0f9bca0021e6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Cervantes" initials="RC" lastIdx="15" clrIdx="0">
    <p:extLst>
      <p:ext uri="{19B8F6BF-5375-455C-9EA6-DF929625EA0E}">
        <p15:presenceInfo xmlns:p15="http://schemas.microsoft.com/office/powerpoint/2012/main" userId="S::richard.cervantes@blinn.edu::b156501f-0b0c-45c5-bf55-c2d6c92ac6c4" providerId="AD"/>
      </p:ext>
    </p:extLst>
  </p:cmAuthor>
  <p:cmAuthor id="2" name="Mark Feldhake" initials="MF" lastIdx="8" clrIdx="1">
    <p:extLst>
      <p:ext uri="{19B8F6BF-5375-455C-9EA6-DF929625EA0E}">
        <p15:presenceInfo xmlns:p15="http://schemas.microsoft.com/office/powerpoint/2012/main" userId="S::mark.feldhake@blinn.edu::a9a97e20-120a-4b74-9abc-ea0d880fb84d" providerId="AD"/>
      </p:ext>
    </p:extLst>
  </p:cmAuthor>
  <p:cmAuthor id="3" name="Sissi Wellmann" initials="SW" lastIdx="1" clrIdx="2">
    <p:extLst>
      <p:ext uri="{19B8F6BF-5375-455C-9EA6-DF929625EA0E}">
        <p15:presenceInfo xmlns:p15="http://schemas.microsoft.com/office/powerpoint/2012/main" userId="S::sissi.wellmann@blinn.edu::38529920-2338-4574-8a70-d68045e7a8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ECEBE9"/>
    <a:srgbClr val="FCFCFB"/>
    <a:srgbClr val="EF2185"/>
    <a:srgbClr val="F7F7F9"/>
    <a:srgbClr val="C5D1A5"/>
    <a:srgbClr val="000000"/>
    <a:srgbClr val="4F81BD"/>
    <a:srgbClr val="84AFC0"/>
    <a:srgbClr val="E4E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30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183505"/>
        <p:guide pos="315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3"/>
            <a:ext cx="4347487" cy="29131623"/>
          </a:xfrm>
          <a:prstGeom prst="rect">
            <a:avLst/>
          </a:prstGeom>
        </p:spPr>
        <p:txBody>
          <a:bodyPr vert="horz" lIns="411574" tIns="205787" rIns="411574" bIns="205787" rtlCol="0"/>
          <a:lstStyle>
            <a:lvl1pPr algn="l">
              <a:defRPr sz="5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82853" y="13"/>
            <a:ext cx="4347487" cy="29131623"/>
          </a:xfrm>
          <a:prstGeom prst="rect">
            <a:avLst/>
          </a:prstGeom>
        </p:spPr>
        <p:txBody>
          <a:bodyPr vert="horz" lIns="411574" tIns="205787" rIns="411574" bIns="205787" rtlCol="0"/>
          <a:lstStyle>
            <a:lvl1pPr algn="r">
              <a:defRPr sz="5300"/>
            </a:lvl1pPr>
          </a:lstStyle>
          <a:p>
            <a:fld id="{BD6A22C4-FD21-4710-881D-42A712549F3F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40630275" y="43700700"/>
            <a:ext cx="291293550" cy="218470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1574" tIns="205787" rIns="411574" bIns="2057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3269" y="276750425"/>
            <a:ext cx="8026129" cy="262184595"/>
          </a:xfrm>
          <a:prstGeom prst="rect">
            <a:avLst/>
          </a:prstGeom>
        </p:spPr>
        <p:txBody>
          <a:bodyPr vert="horz" lIns="411574" tIns="205787" rIns="411574" bIns="20578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553399702"/>
            <a:ext cx="4347487" cy="29131623"/>
          </a:xfrm>
          <a:prstGeom prst="rect">
            <a:avLst/>
          </a:prstGeom>
        </p:spPr>
        <p:txBody>
          <a:bodyPr vert="horz" lIns="411574" tIns="205787" rIns="411574" bIns="205787" rtlCol="0" anchor="b"/>
          <a:lstStyle>
            <a:lvl1pPr algn="l">
              <a:defRPr sz="5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82853" y="553399702"/>
            <a:ext cx="4347487" cy="29131623"/>
          </a:xfrm>
          <a:prstGeom prst="rect">
            <a:avLst/>
          </a:prstGeom>
        </p:spPr>
        <p:txBody>
          <a:bodyPr vert="horz" lIns="411574" tIns="205787" rIns="411574" bIns="205787" rtlCol="0" anchor="b"/>
          <a:lstStyle>
            <a:lvl1pPr algn="r">
              <a:defRPr sz="5300"/>
            </a:lvl1pPr>
          </a:lstStyle>
          <a:p>
            <a:fld id="{7961138E-EF86-4C48-8A25-7F113781BA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4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41AF0-F21A-404D-0885-13CB86DB5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43E108-7434-2851-3042-A69F66F6C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D4023-92BA-5EBC-3417-72B0023AF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1) 24’ wide drive, 8’ sidewalk and pedestrian </a:t>
            </a:r>
            <a:r>
              <a:rPr lang="en-US" err="1">
                <a:latin typeface="inherit"/>
                <a:cs typeface="Calibri"/>
              </a:rPr>
              <a:t>ighting</a:t>
            </a:r>
            <a:r>
              <a:rPr lang="en-US">
                <a:latin typeface="inherit"/>
                <a:cs typeface="Calibri"/>
              </a:rPr>
              <a:t> connection South Saeger St. to the Sports Complex, new fencing for ag pasture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2) Alternate bid 24’ wide drive to Oak Tree Crossing Dr. and 8’ sidewalk connections to Oak Tree Crossing drive the Blinn College Park Apartments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3) 24’ wide drive connection to Appel Drive.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4) 260’ </a:t>
            </a:r>
            <a:r>
              <a:rPr lang="en-US" err="1">
                <a:latin typeface="inherit"/>
                <a:cs typeface="Calibri"/>
              </a:rPr>
              <a:t>bufferyard</a:t>
            </a:r>
            <a:r>
              <a:rPr lang="en-US">
                <a:latin typeface="inherit"/>
                <a:cs typeface="Calibri"/>
              </a:rPr>
              <a:t>, underground electrical easement, and 80’ plus of landscape yard, screening with landscaping trees/shrubs and fencing, landscape buffer is larger than the distance between the backyard fences and the existing pasture fence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5) 250 parking spaces (increased from the previous 115) (approx. 170 north lot, 80 south lot)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6) 28,500 s.f. field house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7) Synthetic turf practice football field with lighting and an 8-lane all weather track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8) Synthetic turf competition soccer field with lighting, 600 shaded spectator seats and a press box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9) Synthetic turf competition softball field with lighting, 400 shaded spectator seats and a press box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10) Dry detention ponds</a:t>
            </a:r>
          </a:p>
          <a:p>
            <a:pPr>
              <a:buFont typeface="+mj-lt"/>
              <a:buNone/>
            </a:pPr>
            <a:r>
              <a:rPr lang="en-US">
                <a:latin typeface="inherit"/>
                <a:cs typeface="Calibri"/>
              </a:rPr>
              <a:t>11) Contractor’s lay-down yard and construction entrance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6FD9F-7F51-27F1-0EBC-499CE9FE03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19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6A142-8062-F2EA-875F-846565CF7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E0C509-37D7-9004-EDBA-FF2F48521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4A6A8C-1AF1-C53E-278F-23EAC24DF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C01D7-5A22-9C1D-F1F7-5D4741BF05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205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E22CB-F9EB-6FC0-AF44-A0D6BF21F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6A727C-3F44-1E0F-CCBE-143A22989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553BE-6EE3-999D-45D1-5246863FE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99639-60D9-593D-8BE2-8DC28BE40E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49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EFEAE-FC7F-EB62-203E-CF57FC43A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400ABB-A4CF-6E9D-BB94-4814F8EF9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B0FA97-F25E-3ED7-DFD9-FC8553DAB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0E2DD-1E31-5108-E90A-7C7F1CE952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689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ED73D-B86D-5441-3ED6-6C03C72B4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2A8EF-C4BF-5F24-BF38-0CCDA2337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9CBFB-9417-340F-2A0B-99FEBEA13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C361F-8432-5C01-150F-019CC48A3D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38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15BA6-B08E-F43F-0A93-526D48E23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495151-3756-AB78-3183-06B0E77D6B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C0C9EA-D3D7-BF63-6078-606FFCCF0A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B7301-A9D1-BEAD-B74C-3B47DF928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52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F6276-4A95-3C0C-91F3-8E2476893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028479-F60C-4890-9FDA-2C9FCCA84C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10E0A1-F55D-F1F6-5516-13203293E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692FD-2125-BA48-5A2F-756CA3FBA9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048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58C49-631A-4F43-FDFA-3E0321D72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92313-B1FD-6BC3-6AE6-D7E64E2A6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ADBEA-0F40-0B52-3CB9-64C013E7D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6660A-8DB5-F292-B24C-DF47DDB79B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32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77809-8129-3AEE-D900-7282190D9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2B8A8-750D-E611-6832-359FCA8F3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F74B8-B33B-DEEB-87C1-EEA2302D8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endParaRPr lang="en-US">
              <a:latin typeface="inheri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2ADDA8-0ED7-1715-D128-C187EC11E5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61138E-EF86-4C48-8A25-7F113781BA1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9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62399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C66E2A-1A2C-4E1B-8054-E712234BCC71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469D9-9C6A-4353-9ACB-F917C6C632A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35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70E2D-3815-2451-D12A-4BC19CDF7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A613056-7E0A-B9E0-7C3C-DE805BED29F9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F144ACF-EDB0-0925-1C84-E8586D0B38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6" t="20451" r="27689" b="9538"/>
          <a:stretch>
            <a:fillRect/>
          </a:stretch>
        </p:blipFill>
        <p:spPr>
          <a:xfrm>
            <a:off x="661058" y="1229152"/>
            <a:ext cx="7050564" cy="562884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6A69345-1925-8676-DCC5-23D0418B2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806E651-21A0-3614-B307-BF9B190196FA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9BAFC0-5390-1722-C12E-75F5C7F76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2D5B5BE-8815-B878-A774-8D8DE5B56631}"/>
              </a:ext>
            </a:extLst>
          </p:cNvPr>
          <p:cNvSpPr/>
          <p:nvPr/>
        </p:nvSpPr>
        <p:spPr>
          <a:xfrm>
            <a:off x="211540" y="1787857"/>
            <a:ext cx="1501254" cy="282923"/>
          </a:xfrm>
          <a:prstGeom prst="rect">
            <a:avLst/>
          </a:prstGeom>
          <a:solidFill>
            <a:srgbClr val="FCFCFB"/>
          </a:solidFill>
          <a:ln>
            <a:solidFill>
              <a:srgbClr val="FCFCF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4F7B5-6DCF-3316-DBAE-D3EFDAB24F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" t="11261" r="69211" b="77873"/>
          <a:stretch>
            <a:fillRect/>
          </a:stretch>
        </p:blipFill>
        <p:spPr>
          <a:xfrm>
            <a:off x="32608" y="1249506"/>
            <a:ext cx="2688701" cy="67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62422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55FDC-9E03-37FC-CF16-12B07A2B5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B66C59B-6C3D-1CC9-1255-A8E13BA24C2E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C8EE0E-4A59-400D-4B99-43372EB8E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6"/>
          <a:stretch>
            <a:fillRect/>
          </a:stretch>
        </p:blipFill>
        <p:spPr>
          <a:xfrm>
            <a:off x="0" y="1109134"/>
            <a:ext cx="9144000" cy="578167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149E598-1060-5D1F-1B3E-62A540777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ECB3DB-FAFE-9B8C-5BBE-62CE8EAFBFF5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0ED663-FF5A-7673-855E-86D0C9E0A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3039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04E8C-2E45-CAE1-8CF7-038E3B474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5983668-20A9-0E0C-FC57-24ECD191EB47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3A2B8AA-5878-6BC9-2DE1-7428AC14D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0187B8-39F0-48C3-D9DB-D31ED9DCD337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1B893A-A593-A985-2DAB-677DCD640D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089" y="1225898"/>
            <a:ext cx="9746177" cy="56321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931073-C5C0-71C7-C5B4-149E69784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19043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1703-ED1B-5833-71D7-D98573BE6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4375058-B976-612D-B5B2-CD60946173E6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BF19E5-B0C8-71B2-42CD-2996A2DCA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425" y="1225898"/>
            <a:ext cx="10090849" cy="56321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5EF9BE6-AA22-8BF6-9CC3-6A324B0B7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750FD9-656D-9318-2E3C-CA2D70EF327D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7A88C7-98BD-68C0-FA1D-FCF0C5F39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6623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A1C1E-926D-0D6A-78B9-2FABB6F2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FC03D97-6179-36DF-8D96-DA7B64B40A22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07E1EF-5FB3-C33D-3062-CD4516E0F0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3149" y="1226206"/>
            <a:ext cx="10090298" cy="563179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8C4026A-31DE-0F2E-9628-75C8554E8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0031A3-90D0-70D2-5BE3-5238D5CF0E50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C6BEDF-E141-D4C4-7C97-5CE36A813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741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73F01-BB97-7810-600F-D7085F45C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3A05836-9F58-91C1-861E-538D071EB330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D6BDE3-9E6A-81CD-63B0-8120A82D1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0"/>
          <a:stretch>
            <a:fillRect/>
          </a:stretch>
        </p:blipFill>
        <p:spPr>
          <a:xfrm>
            <a:off x="0" y="1225898"/>
            <a:ext cx="9144000" cy="56321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7575972-11D5-B49A-E909-68A9037EB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06CAC7-14BB-9495-0CD4-CDB302B3047A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F2033E-AF15-F642-C3C6-348E3E89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059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619B-27C2-4E81-8DBD-65E02BAB9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B003F8-A4D7-5985-7846-4E6B5DB4F51F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D1EA1C-66CE-97EE-5C5D-A08421B41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0"/>
          <a:stretch>
            <a:fillRect/>
          </a:stretch>
        </p:blipFill>
        <p:spPr>
          <a:xfrm>
            <a:off x="0" y="1225898"/>
            <a:ext cx="9144000" cy="56321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24CB27A-81D3-E5D0-E750-EB25C50D3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3A5DCF-7B0D-CBBB-9359-C95E46AF5C64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968BB-1D90-E039-3FB3-93716DE12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7532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AE861-696F-9DA9-2163-842E1BB99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15DFE7D-DD1F-8456-ED9A-3C065C4EA050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B8BA7C-8BB4-05F8-920C-8379670DE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0"/>
          <a:stretch>
            <a:fillRect/>
          </a:stretch>
        </p:blipFill>
        <p:spPr>
          <a:xfrm>
            <a:off x="0" y="1225898"/>
            <a:ext cx="9144000" cy="56321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5C6F0C1-4CD8-BB29-371B-99DD92D8B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417089-3103-1FF2-1786-36862561C148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A2A61B-39C3-68C6-223D-BD473B833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0662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2CD75-743B-F6C6-5E25-1E0B87DD0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74BF829-FF64-0FA5-51E8-4B68250034F0}"/>
              </a:ext>
            </a:extLst>
          </p:cNvPr>
          <p:cNvSpPr/>
          <p:nvPr/>
        </p:nvSpPr>
        <p:spPr>
          <a:xfrm>
            <a:off x="0" y="5241303"/>
            <a:ext cx="9144000" cy="1616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101866-CFCC-CCD5-A3BB-D1C6FF30B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9" b="4531"/>
          <a:stretch>
            <a:fillRect/>
          </a:stretch>
        </p:blipFill>
        <p:spPr>
          <a:xfrm>
            <a:off x="0" y="1225898"/>
            <a:ext cx="9144000" cy="563210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942CFD7-9A8F-B1DE-0EBB-9405E250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3866"/>
            <a:ext cx="9144000" cy="1143000"/>
          </a:xfrm>
          <a:solidFill>
            <a:srgbClr val="0070C0"/>
          </a:solidFill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BF0E6C-1B48-D378-0507-1DEE445E84E4}"/>
              </a:ext>
            </a:extLst>
          </p:cNvPr>
          <p:cNvSpPr txBox="1">
            <a:spLocks/>
          </p:cNvSpPr>
          <p:nvPr/>
        </p:nvSpPr>
        <p:spPr>
          <a:xfrm>
            <a:off x="0" y="-33867"/>
            <a:ext cx="9144000" cy="1259765"/>
          </a:xfrm>
          <a:prstGeom prst="rect">
            <a:avLst/>
          </a:prstGeom>
          <a:solidFill>
            <a:srgbClr val="005598"/>
          </a:solidFill>
          <a:ln>
            <a:solidFill>
              <a:srgbClr val="015294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Blinn-Brenham Campus</a:t>
            </a:r>
          </a:p>
          <a:p>
            <a:r>
              <a:rPr lang="en-US" sz="3600">
                <a:solidFill>
                  <a:schemeClr val="bg1"/>
                </a:solidFill>
                <a:latin typeface="Times New Roman"/>
                <a:cs typeface="Times New Roman"/>
              </a:rPr>
              <a:t>Sports Complex</a:t>
            </a:r>
            <a:endParaRPr lang="en-US" sz="36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D4645C-6B16-5A45-C1ED-C31843DEA8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595" y="1225899"/>
            <a:ext cx="783017" cy="23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2822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242F6237303449ADC0EDA0F27BB39A" ma:contentTypeVersion="16" ma:contentTypeDescription="Create a new document." ma:contentTypeScope="" ma:versionID="751632157b3d3df05b4577352aa57905">
  <xsd:schema xmlns:xsd="http://www.w3.org/2001/XMLSchema" xmlns:xs="http://www.w3.org/2001/XMLSchema" xmlns:p="http://schemas.microsoft.com/office/2006/metadata/properties" xmlns:ns2="f55f94b5-d7a2-43f7-8da7-cc587433838e" xmlns:ns3="614ade4b-1f3b-4b02-abec-77f49dc7e8cd" targetNamespace="http://schemas.microsoft.com/office/2006/metadata/properties" ma:root="true" ma:fieldsID="dedc14f5fbd01581af1175b9a92e8775" ns2:_="" ns3:_="">
    <xsd:import namespace="f55f94b5-d7a2-43f7-8da7-cc587433838e"/>
    <xsd:import namespace="614ade4b-1f3b-4b02-abec-77f49dc7e8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CC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f94b5-d7a2-43f7-8da7-cc58743383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CC" ma:index="10" nillable="true" ma:displayName="Order" ma:internalName="CC" ma:percentage="FALSE">
      <xsd:simpleType>
        <xsd:restriction base="dms:Number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4b47975-e807-4790-8572-de510897c2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ade4b-1f3b-4b02-abec-77f49dc7e8c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41c7c75-0b0d-4c07-80cc-329429a8b310}" ma:internalName="TaxCatchAll" ma:showField="CatchAllData" ma:web="614ade4b-1f3b-4b02-abec-77f49dc7e8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14ade4b-1f3b-4b02-abec-77f49dc7e8cd">
      <UserInfo>
        <DisplayName>Sissi Wellmann</DisplayName>
        <AccountId>57</AccountId>
        <AccountType/>
      </UserInfo>
      <UserInfo>
        <DisplayName>Richard O'Malley</DisplayName>
        <AccountId>19</AccountId>
        <AccountType/>
      </UserInfo>
      <UserInfo>
        <DisplayName>Richard Cervantes</DisplayName>
        <AccountId>37</AccountId>
        <AccountType/>
      </UserInfo>
    </SharedWithUsers>
    <TaxCatchAll xmlns="614ade4b-1f3b-4b02-abec-77f49dc7e8cd" xsi:nil="true"/>
    <lcf76f155ced4ddcb4097134ff3c332f xmlns="f55f94b5-d7a2-43f7-8da7-cc587433838e">
      <Terms xmlns="http://schemas.microsoft.com/office/infopath/2007/PartnerControls"/>
    </lcf76f155ced4ddcb4097134ff3c332f>
    <CC xmlns="f55f94b5-d7a2-43f7-8da7-cc587433838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AECDA9-C025-4A9D-8BA7-CF9C36440B28}">
  <ds:schemaRefs>
    <ds:schemaRef ds:uri="614ade4b-1f3b-4b02-abec-77f49dc7e8cd"/>
    <ds:schemaRef ds:uri="f55f94b5-d7a2-43f7-8da7-cc58743383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BA3356D-AE82-4D9C-BFFA-CF3F92A898F9}">
  <ds:schemaRefs>
    <ds:schemaRef ds:uri="614ade4b-1f3b-4b02-abec-77f49dc7e8cd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55f94b5-d7a2-43f7-8da7-cc587433838e"/>
  </ds:schemaRefs>
</ds:datastoreItem>
</file>

<file path=customXml/itemProps3.xml><?xml version="1.0" encoding="utf-8"?>
<ds:datastoreItem xmlns:ds="http://schemas.openxmlformats.org/officeDocument/2006/customXml" ds:itemID="{AA9591D4-E101-40C2-B979-E005CC3321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261</Words>
  <Application>Microsoft Office PowerPoint</Application>
  <PresentationFormat>On-screen Show (4:3)</PresentationFormat>
  <Paragraphs>47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inherit</vt:lpstr>
      <vt:lpstr>Times New Roman</vt:lpstr>
      <vt:lpstr>Office Theme</vt:lpstr>
      <vt:lpstr>Recommendation</vt:lpstr>
      <vt:lpstr>Recommendation</vt:lpstr>
      <vt:lpstr>Recommendation</vt:lpstr>
      <vt:lpstr>Recommendation</vt:lpstr>
      <vt:lpstr>Recommendation</vt:lpstr>
      <vt:lpstr>Recommendation</vt:lpstr>
      <vt:lpstr>Recommendation</vt:lpstr>
      <vt:lpstr>Recommendation</vt:lpstr>
      <vt:lpstr>Recommendation</vt:lpstr>
    </vt:vector>
  </TitlesOfParts>
  <Company>Blinn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jeff.tilley</dc:creator>
  <cp:lastModifiedBy>Richard Bray</cp:lastModifiedBy>
  <cp:revision>4</cp:revision>
  <cp:lastPrinted>2025-08-21T15:13:22Z</cp:lastPrinted>
  <dcterms:created xsi:type="dcterms:W3CDTF">2010-05-05T18:41:27Z</dcterms:created>
  <dcterms:modified xsi:type="dcterms:W3CDTF">2026-09-10T15:19:37Z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0x010100AA242F6237303449ADC0EDA0F27BB39A</vt:lpwstr>
  </property>
  <property fmtid="{D5CDD505-2E9C-101B-9397-08002B2CF9AE}" pid="3" name="MediaServiceImageTags">
    <vt:lpwstr/>
  </property>
</Properties>
</file>